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6">
          <p15:clr>
            <a:srgbClr val="A4A3A4"/>
          </p15:clr>
        </p15:guide>
        <p15:guide id="2" orient="horz" pos="360">
          <p15:clr>
            <a:srgbClr val="A4A3A4"/>
          </p15:clr>
        </p15:guide>
      </p15:sldGuideLst>
    </p:ext>
    <p:ext uri="http://customooxmlschemas.google.com/">
      <go:slidesCustomData xmlns:go="http://customooxmlschemas.google.com/" r:id="rId24" roundtripDataSignature="AMtx7mh4BgfM6XjShAHQVbxCJ7Ocgq9Z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B90D2D-8740-40CA-BA81-C3EB6EC925F0}">
  <a:tblStyle styleId="{03B90D2D-8740-40CA-BA81-C3EB6EC925F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6"/>
        <p:guide pos="3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customschemas.google.com/relationships/presentationmetadata" Target="meta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92" name="Google Shape;192;p1: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880ad9d5b6_3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330" name="Google Shape;330;g1880ad9d5b6_3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4997b1ee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352" name="Google Shape;352;g154997b1ee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7d58849a11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75" name="Google Shape;375;g17d58849a11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594ededcb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87" name="Google Shape;387;g1594ededcb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94" name="Google Shape;39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880ad9d5b6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880ad9d5b6_1_16: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400" name="Google Shape;400;g1880ad9d5b6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7d6ed877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17d6ed877b5_0_0: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408" name="Google Shape;408;g17d6ed877b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6e17af7367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16e17af7367_0_816: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415" name="Google Shape;415;g16e17af7367_0_8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00" name="Google Shape;2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94ededcb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17" name="Google Shape;217;g1594ededcb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594ededcb6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31" name="Google Shape;231;g1594ededcb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67c0562001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38" name="Google Shape;238;g167c056200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880ad9d5b6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54" name="Google Shape;254;g1880ad9d5b6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880ad9d5b6_0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266" name="Google Shape;266;g1880ad9d5b6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880ad9d5b6_0_3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285" name="Google Shape;285;g1880ad9d5b6_0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880ad9d5b6_0_3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306" name="Google Shape;306;g1880ad9d5b6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1.vml"/><Relationship Id="rId3" Type="http://schemas.openxmlformats.org/officeDocument/2006/relationships/oleObject" Target="../embeddings/oleObject1.bin"/><Relationship Id="rId4" Type="http://schemas.openxmlformats.org/officeDocument/2006/relationships/oleObject" Target="../embeddings/oleObject1.bin"/><Relationship Id="rId5"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3.vml"/><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 Right dark vertical image" showMasterSp="0">
  <p:cSld name="1_TITLE SLIDE 2 - Right dark vertical image">
    <p:spTree>
      <p:nvGrpSpPr>
        <p:cNvPr id="12" name="Shape 12"/>
        <p:cNvGrpSpPr/>
        <p:nvPr/>
      </p:nvGrpSpPr>
      <p:grpSpPr>
        <a:xfrm>
          <a:off x="0" y="0"/>
          <a:ext cx="0" cy="0"/>
          <a:chOff x="0" y="0"/>
          <a:chExt cx="0" cy="0"/>
        </a:xfrm>
      </p:grpSpPr>
      <p:pic>
        <p:nvPicPr>
          <p:cNvPr id="13" name="Google Shape;13;p14"/>
          <p:cNvPicPr preferRelativeResize="0"/>
          <p:nvPr/>
        </p:nvPicPr>
        <p:blipFill rotWithShape="1">
          <a:blip r:embed="rId2">
            <a:alphaModFix/>
          </a:blip>
          <a:srcRect b="15980" l="-515" r="774" t="7474"/>
          <a:stretch/>
        </p:blipFill>
        <p:spPr>
          <a:xfrm>
            <a:off x="-96250" y="-144380"/>
            <a:ext cx="12400545" cy="7146759"/>
          </a:xfrm>
          <a:prstGeom prst="rect">
            <a:avLst/>
          </a:prstGeom>
          <a:noFill/>
          <a:ln>
            <a:noFill/>
          </a:ln>
        </p:spPr>
      </p:pic>
      <p:sp>
        <p:nvSpPr>
          <p:cNvPr id="14" name="Google Shape;14;p14"/>
          <p:cNvSpPr txBox="1"/>
          <p:nvPr>
            <p:ph type="ctrTitle"/>
          </p:nvPr>
        </p:nvSpPr>
        <p:spPr>
          <a:xfrm>
            <a:off x="969600" y="1339200"/>
            <a:ext cx="8256000" cy="35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1000"/>
              <a:buFont typeface="Arial"/>
              <a:buNone/>
              <a:defRPr sz="11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
          <p:cNvSpPr txBox="1"/>
          <p:nvPr>
            <p:ph idx="1" type="body"/>
          </p:nvPr>
        </p:nvSpPr>
        <p:spPr>
          <a:xfrm>
            <a:off x="1008000" y="5036400"/>
            <a:ext cx="821760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 name="Google Shape;16;p14"/>
          <p:cNvSpPr/>
          <p:nvPr/>
        </p:nvSpPr>
        <p:spPr>
          <a:xfrm>
            <a:off x="969600" y="770400"/>
            <a:ext cx="777600" cy="316800"/>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Right light vertical image" showMasterSp="0">
  <p:cSld name="TITLE SLIDE 1 - Right light vertical image">
    <p:spTree>
      <p:nvGrpSpPr>
        <p:cNvPr id="60" name="Shape 60"/>
        <p:cNvGrpSpPr/>
        <p:nvPr/>
      </p:nvGrpSpPr>
      <p:grpSpPr>
        <a:xfrm>
          <a:off x="0" y="0"/>
          <a:ext cx="0" cy="0"/>
          <a:chOff x="0" y="0"/>
          <a:chExt cx="0" cy="0"/>
        </a:xfrm>
      </p:grpSpPr>
      <p:pic>
        <p:nvPicPr>
          <p:cNvPr id="61" name="Google Shape;61;p19"/>
          <p:cNvPicPr preferRelativeResize="0"/>
          <p:nvPr/>
        </p:nvPicPr>
        <p:blipFill rotWithShape="1">
          <a:blip r:embed="rId2">
            <a:alphaModFix/>
          </a:blip>
          <a:srcRect b="0" l="0" r="0" t="0"/>
          <a:stretch/>
        </p:blipFill>
        <p:spPr>
          <a:xfrm>
            <a:off x="0" y="0"/>
            <a:ext cx="12188952" cy="6858000"/>
          </a:xfrm>
          <a:custGeom>
            <a:rect b="b" l="l" r="r" t="t"/>
            <a:pathLst>
              <a:path extrusionOk="0" h="6858000" w="12188952">
                <a:moveTo>
                  <a:pt x="0" y="0"/>
                </a:moveTo>
                <a:lnTo>
                  <a:pt x="12188952" y="0"/>
                </a:lnTo>
                <a:lnTo>
                  <a:pt x="12188952" y="6858000"/>
                </a:lnTo>
                <a:lnTo>
                  <a:pt x="0" y="6858000"/>
                </a:lnTo>
                <a:close/>
              </a:path>
            </a:pathLst>
          </a:custGeom>
          <a:noFill/>
          <a:ln>
            <a:noFill/>
          </a:ln>
        </p:spPr>
      </p:pic>
      <p:sp>
        <p:nvSpPr>
          <p:cNvPr id="62" name="Google Shape;62;p19"/>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 name="Google Shape;63;p19"/>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9"/>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5" name="Google Shape;65;p19"/>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Right light vertical image" showMasterSp="0">
  <p:cSld name="TITLE SLIDE 2 - Right light vertical image">
    <p:spTree>
      <p:nvGrpSpPr>
        <p:cNvPr id="66" name="Shape 66"/>
        <p:cNvGrpSpPr/>
        <p:nvPr/>
      </p:nvGrpSpPr>
      <p:grpSpPr>
        <a:xfrm>
          <a:off x="0" y="0"/>
          <a:ext cx="0" cy="0"/>
          <a:chOff x="0" y="0"/>
          <a:chExt cx="0" cy="0"/>
        </a:xfrm>
      </p:grpSpPr>
      <p:graphicFrame>
        <p:nvGraphicFramePr>
          <p:cNvPr id="67" name="Google Shape;67;p20"/>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67" name="Google Shape;67;p20"/>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68" name="Google Shape;68;p20"/>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 name="Google Shape;69;p20"/>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1" name="Google Shape;71;p20"/>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Right light vertical image" showMasterSp="0">
  <p:cSld name="TITLE SLIDE 3 - Right light vertical image">
    <p:spTree>
      <p:nvGrpSpPr>
        <p:cNvPr id="72" name="Shape 72"/>
        <p:cNvGrpSpPr/>
        <p:nvPr/>
      </p:nvGrpSpPr>
      <p:grpSpPr>
        <a:xfrm>
          <a:off x="0" y="0"/>
          <a:ext cx="0" cy="0"/>
          <a:chOff x="0" y="0"/>
          <a:chExt cx="0" cy="0"/>
        </a:xfrm>
      </p:grpSpPr>
      <p:graphicFrame>
        <p:nvGraphicFramePr>
          <p:cNvPr id="73" name="Google Shape;73;p21"/>
          <p:cNvGraphicFramePr/>
          <p:nvPr/>
        </p:nvGraphicFramePr>
        <p:xfrm>
          <a:off x="0" y="-6350"/>
          <a:ext cx="12186362" cy="6864350"/>
        </p:xfrm>
        <a:graphic>
          <a:graphicData uri="http://schemas.openxmlformats.org/presentationml/2006/ole">
            <mc:AlternateContent>
              <mc:Choice Requires="v">
                <p:oleObj r:id="rId3" imgH="6864350" imgW="12186362" progId="" spid="_x0000_s1">
                  <p:embed/>
                </p:oleObj>
              </mc:Choice>
              <mc:Fallback>
                <p:oleObj r:id="rId4" imgH="6864350" imgW="12186362" progId="">
                  <p:embed/>
                  <p:pic>
                    <p:nvPicPr>
                      <p:cNvPr id="73" name="Google Shape;73;p21"/>
                      <p:cNvPicPr preferRelativeResize="0"/>
                      <p:nvPr/>
                    </p:nvPicPr>
                    <p:blipFill rotWithShape="1">
                      <a:blip r:embed="rId5">
                        <a:alphaModFix/>
                      </a:blip>
                      <a:srcRect b="0" l="0" r="0" t="0"/>
                      <a:stretch/>
                    </p:blipFill>
                    <p:spPr>
                      <a:xfrm>
                        <a:off x="0" y="-6350"/>
                        <a:ext cx="12186362" cy="6864350"/>
                      </a:xfrm>
                      <a:prstGeom prst="rect">
                        <a:avLst/>
                      </a:prstGeom>
                      <a:noFill/>
                      <a:ln>
                        <a:noFill/>
                      </a:ln>
                    </p:spPr>
                  </p:pic>
                </p:oleObj>
              </mc:Fallback>
            </mc:AlternateContent>
          </a:graphicData>
        </a:graphic>
      </p:graphicFrame>
      <p:sp>
        <p:nvSpPr>
          <p:cNvPr id="74" name="Google Shape;74;p21"/>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 name="Google Shape;75;p21"/>
          <p:cNvSpPr txBox="1"/>
          <p:nvPr>
            <p:ph type="ctrTitle"/>
          </p:nvPr>
        </p:nvSpPr>
        <p:spPr>
          <a:xfrm>
            <a:off x="998460"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338D"/>
              </a:buClr>
              <a:buSzPts val="6000"/>
              <a:buFont typeface="Arial"/>
              <a:buNone/>
              <a:defRPr sz="60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 type="body"/>
          </p:nvPr>
        </p:nvSpPr>
        <p:spPr>
          <a:xfrm>
            <a:off x="998460"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7" name="Google Shape;77;p21"/>
          <p:cNvSpPr txBox="1"/>
          <p:nvPr>
            <p:ph idx="2" type="body"/>
          </p:nvPr>
        </p:nvSpPr>
        <p:spPr>
          <a:xfrm>
            <a:off x="998460"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3 - Right light vertical image" showMasterSp="0">
  <p:cSld name="1_TITLE SLIDE 3 - Right light vertical image">
    <p:spTree>
      <p:nvGrpSpPr>
        <p:cNvPr id="78" name="Shape 78"/>
        <p:cNvGrpSpPr/>
        <p:nvPr/>
      </p:nvGrpSpPr>
      <p:grpSpPr>
        <a:xfrm>
          <a:off x="0" y="0"/>
          <a:ext cx="0" cy="0"/>
          <a:chOff x="0" y="0"/>
          <a:chExt cx="0" cy="0"/>
        </a:xfrm>
      </p:grpSpPr>
      <p:graphicFrame>
        <p:nvGraphicFramePr>
          <p:cNvPr id="79" name="Google Shape;79;p22"/>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79" name="Google Shape;79;p22"/>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80" name="Google Shape;80;p22"/>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 name="Google Shape;81;p22"/>
          <p:cNvSpPr/>
          <p:nvPr/>
        </p:nvSpPr>
        <p:spPr>
          <a:xfrm>
            <a:off x="2091765"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 name="Google Shape;82;p22"/>
          <p:cNvSpPr txBox="1"/>
          <p:nvPr>
            <p:ph type="ctrTitle"/>
          </p:nvPr>
        </p:nvSpPr>
        <p:spPr>
          <a:xfrm>
            <a:off x="2091765"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2"/>
          <p:cNvSpPr txBox="1"/>
          <p:nvPr>
            <p:ph idx="1" type="body"/>
          </p:nvPr>
        </p:nvSpPr>
        <p:spPr>
          <a:xfrm>
            <a:off x="2091765"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84" name="Google Shape;84;p22"/>
          <p:cNvSpPr txBox="1"/>
          <p:nvPr>
            <p:ph idx="2" type="body"/>
          </p:nvPr>
        </p:nvSpPr>
        <p:spPr>
          <a:xfrm>
            <a:off x="2091765"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bg>
      <p:bgPr>
        <a:solidFill>
          <a:srgbClr val="470A68"/>
        </a:solidFill>
      </p:bgPr>
    </p:bg>
    <p:spTree>
      <p:nvGrpSpPr>
        <p:cNvPr id="85" name="Shape 85"/>
        <p:cNvGrpSpPr/>
        <p:nvPr/>
      </p:nvGrpSpPr>
      <p:grpSpPr>
        <a:xfrm>
          <a:off x="0" y="0"/>
          <a:ext cx="0" cy="0"/>
          <a:chOff x="0" y="0"/>
          <a:chExt cx="0" cy="0"/>
        </a:xfrm>
      </p:grpSpPr>
      <p:sp>
        <p:nvSpPr>
          <p:cNvPr id="86" name="Google Shape;86;p2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
        <p:nvSpPr>
          <p:cNvPr id="88" name="Google Shape;88;p2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u="none" cap="none" strike="noStrike">
                <a:solidFill>
                  <a:schemeClr val="lt1"/>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chemeClr val="lt1"/>
              </a:solidFill>
              <a:latin typeface="Arial"/>
              <a:ea typeface="Arial"/>
              <a:cs typeface="Arial"/>
              <a:sym typeface="Arial"/>
            </a:endParaRPr>
          </a:p>
        </p:txBody>
      </p:sp>
      <p:sp>
        <p:nvSpPr>
          <p:cNvPr id="89" name="Google Shape;89;p2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90" name="Shape 90"/>
        <p:cNvGrpSpPr/>
        <p:nvPr/>
      </p:nvGrpSpPr>
      <p:grpSpPr>
        <a:xfrm>
          <a:off x="0" y="0"/>
          <a:ext cx="0" cy="0"/>
          <a:chOff x="0" y="0"/>
          <a:chExt cx="0" cy="0"/>
        </a:xfrm>
      </p:grpSpPr>
      <p:pic>
        <p:nvPicPr>
          <p:cNvPr id="91" name="Google Shape;91;p24"/>
          <p:cNvPicPr preferRelativeResize="0"/>
          <p:nvPr/>
        </p:nvPicPr>
        <p:blipFill rotWithShape="1">
          <a:blip r:embed="rId2">
            <a:alphaModFix/>
          </a:blip>
          <a:srcRect b="0" l="0" r="0" t="0"/>
          <a:stretch/>
        </p:blipFill>
        <p:spPr>
          <a:xfrm>
            <a:off x="0" y="0"/>
            <a:ext cx="12192000" cy="2828925"/>
          </a:xfrm>
          <a:prstGeom prst="rect">
            <a:avLst/>
          </a:prstGeom>
          <a:noFill/>
          <a:ln>
            <a:noFill/>
          </a:ln>
        </p:spPr>
      </p:pic>
      <p:sp>
        <p:nvSpPr>
          <p:cNvPr id="92" name="Google Shape;92;p24"/>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3" name="Google Shape;93;p24"/>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chemeClr val="lt1"/>
              </a:buClr>
              <a:buSzPts val="4200"/>
              <a:buFont typeface="Arial"/>
              <a:buNone/>
              <a:defRPr sz="4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4"/>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95" name="Shape 95"/>
        <p:cNvGrpSpPr/>
        <p:nvPr/>
      </p:nvGrpSpPr>
      <p:grpSpPr>
        <a:xfrm>
          <a:off x="0" y="0"/>
          <a:ext cx="0" cy="0"/>
          <a:chOff x="0" y="0"/>
          <a:chExt cx="0" cy="0"/>
        </a:xfrm>
      </p:grpSpPr>
      <p:grpSp>
        <p:nvGrpSpPr>
          <p:cNvPr id="96" name="Google Shape;96;p25"/>
          <p:cNvGrpSpPr/>
          <p:nvPr/>
        </p:nvGrpSpPr>
        <p:grpSpPr>
          <a:xfrm>
            <a:off x="0" y="0"/>
            <a:ext cx="12192000" cy="2828925"/>
            <a:chOff x="0" y="669852"/>
            <a:chExt cx="12192000" cy="2828925"/>
          </a:xfrm>
        </p:grpSpPr>
        <p:pic>
          <p:nvPicPr>
            <p:cNvPr descr="A picture containing sitting, water, kitchen, table&#10;&#10;Description automatically generated" id="97" name="Google Shape;97;p25"/>
            <p:cNvPicPr preferRelativeResize="0"/>
            <p:nvPr/>
          </p:nvPicPr>
          <p:blipFill rotWithShape="1">
            <a:blip r:embed="rId2">
              <a:alphaModFix/>
            </a:blip>
            <a:srcRect b="0" l="0" r="0" t="0"/>
            <a:stretch/>
          </p:blipFill>
          <p:spPr>
            <a:xfrm>
              <a:off x="6751674" y="669852"/>
              <a:ext cx="5440326" cy="2828925"/>
            </a:xfrm>
            <a:prstGeom prst="rect">
              <a:avLst/>
            </a:prstGeom>
            <a:noFill/>
            <a:ln>
              <a:noFill/>
            </a:ln>
          </p:spPr>
        </p:pic>
        <p:pic>
          <p:nvPicPr>
            <p:cNvPr descr="A picture containing sitting, water, kitchen, table&#10;&#10;Description automatically generated" id="98" name="Google Shape;98;p25"/>
            <p:cNvPicPr preferRelativeResize="0"/>
            <p:nvPr/>
          </p:nvPicPr>
          <p:blipFill rotWithShape="1">
            <a:blip r:embed="rId3">
              <a:alphaModFix/>
            </a:blip>
            <a:srcRect b="0" l="0" r="0" t="0"/>
            <a:stretch/>
          </p:blipFill>
          <p:spPr>
            <a:xfrm>
              <a:off x="0" y="669852"/>
              <a:ext cx="7793665" cy="2828925"/>
            </a:xfrm>
            <a:prstGeom prst="rect">
              <a:avLst/>
            </a:prstGeom>
            <a:noFill/>
            <a:ln>
              <a:noFill/>
            </a:ln>
          </p:spPr>
        </p:pic>
      </p:grpSp>
      <p:sp>
        <p:nvSpPr>
          <p:cNvPr id="99" name="Google Shape;99;p25"/>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 name="Google Shape;100;p25"/>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5"/>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02" name="Shape 102"/>
        <p:cNvGrpSpPr/>
        <p:nvPr/>
      </p:nvGrpSpPr>
      <p:grpSpPr>
        <a:xfrm>
          <a:off x="0" y="0"/>
          <a:ext cx="0" cy="0"/>
          <a:chOff x="0" y="0"/>
          <a:chExt cx="0" cy="0"/>
        </a:xfrm>
      </p:grpSpPr>
      <p:grpSp>
        <p:nvGrpSpPr>
          <p:cNvPr id="103" name="Google Shape;103;p26"/>
          <p:cNvGrpSpPr/>
          <p:nvPr/>
        </p:nvGrpSpPr>
        <p:grpSpPr>
          <a:xfrm>
            <a:off x="0" y="0"/>
            <a:ext cx="12192000" cy="2828925"/>
            <a:chOff x="0" y="0"/>
            <a:chExt cx="12192000" cy="2828925"/>
          </a:xfrm>
        </p:grpSpPr>
        <p:pic>
          <p:nvPicPr>
            <p:cNvPr descr="A picture containing water, cellphone&#10;&#10;Description automatically generated" id="104" name="Google Shape;104;p26"/>
            <p:cNvPicPr preferRelativeResize="0"/>
            <p:nvPr/>
          </p:nvPicPr>
          <p:blipFill rotWithShape="1">
            <a:blip r:embed="rId2">
              <a:alphaModFix/>
            </a:blip>
            <a:srcRect b="0" l="0" r="0" t="0"/>
            <a:stretch/>
          </p:blipFill>
          <p:spPr>
            <a:xfrm>
              <a:off x="4575663" y="0"/>
              <a:ext cx="7616337" cy="2828925"/>
            </a:xfrm>
            <a:prstGeom prst="rect">
              <a:avLst/>
            </a:prstGeom>
            <a:noFill/>
            <a:ln>
              <a:noFill/>
            </a:ln>
          </p:spPr>
        </p:pic>
        <p:pic>
          <p:nvPicPr>
            <p:cNvPr descr="A picture containing water, cellphone&#10;&#10;Description automatically generated" id="105" name="Google Shape;105;p26"/>
            <p:cNvPicPr preferRelativeResize="0"/>
            <p:nvPr/>
          </p:nvPicPr>
          <p:blipFill rotWithShape="1">
            <a:blip r:embed="rId3">
              <a:alphaModFix/>
            </a:blip>
            <a:srcRect b="0" l="0" r="0" t="0"/>
            <a:stretch/>
          </p:blipFill>
          <p:spPr>
            <a:xfrm>
              <a:off x="0" y="0"/>
              <a:ext cx="5241851" cy="2828925"/>
            </a:xfrm>
            <a:prstGeom prst="rect">
              <a:avLst/>
            </a:prstGeom>
            <a:noFill/>
            <a:ln>
              <a:noFill/>
            </a:ln>
          </p:spPr>
        </p:pic>
      </p:grpSp>
      <p:sp>
        <p:nvSpPr>
          <p:cNvPr id="106" name="Google Shape;106;p26"/>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7" name="Google Shape;107;p26"/>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6"/>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pertitle">
  <p:cSld name="Title Only with Supertitle">
    <p:spTree>
      <p:nvGrpSpPr>
        <p:cNvPr id="109" name="Shape 109"/>
        <p:cNvGrpSpPr/>
        <p:nvPr/>
      </p:nvGrpSpPr>
      <p:grpSpPr>
        <a:xfrm>
          <a:off x="0" y="0"/>
          <a:ext cx="0" cy="0"/>
          <a:chOff x="0" y="0"/>
          <a:chExt cx="0" cy="0"/>
        </a:xfrm>
      </p:grpSpPr>
      <p:sp>
        <p:nvSpPr>
          <p:cNvPr id="110" name="Google Shape;110;p27"/>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7"/>
          <p:cNvSpPr txBox="1"/>
          <p:nvPr>
            <p:ph idx="1"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WO COLUMN TEXT">
    <p:spTree>
      <p:nvGrpSpPr>
        <p:cNvPr id="112" name="Shape 112"/>
        <p:cNvGrpSpPr/>
        <p:nvPr/>
      </p:nvGrpSpPr>
      <p:grpSpPr>
        <a:xfrm>
          <a:off x="0" y="0"/>
          <a:ext cx="0" cy="0"/>
          <a:chOff x="0" y="0"/>
          <a:chExt cx="0" cy="0"/>
        </a:xfrm>
      </p:grpSpPr>
      <p:sp>
        <p:nvSpPr>
          <p:cNvPr id="113" name="Google Shape;113;p29"/>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9"/>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5" name="Google Shape;115;p29"/>
          <p:cNvSpPr txBox="1"/>
          <p:nvPr>
            <p:ph idx="2" type="body"/>
          </p:nvPr>
        </p:nvSpPr>
        <p:spPr>
          <a:xfrm>
            <a:off x="62208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 name="Shape 17"/>
        <p:cNvGrpSpPr/>
        <p:nvPr/>
      </p:nvGrpSpPr>
      <p:grpSpPr>
        <a:xfrm>
          <a:off x="0" y="0"/>
          <a:ext cx="0" cy="0"/>
          <a:chOff x="0" y="0"/>
          <a:chExt cx="0" cy="0"/>
        </a:xfrm>
      </p:grpSpPr>
      <p:sp>
        <p:nvSpPr>
          <p:cNvPr id="18" name="Google Shape;18;p15"/>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 name="Google Shape;19;p15"/>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R CHART">
  <p:cSld name="TEXT WITH IMAGE OR CHART">
    <p:spTree>
      <p:nvGrpSpPr>
        <p:cNvPr id="116" name="Shape 116"/>
        <p:cNvGrpSpPr/>
        <p:nvPr/>
      </p:nvGrpSpPr>
      <p:grpSpPr>
        <a:xfrm>
          <a:off x="0" y="0"/>
          <a:ext cx="0" cy="0"/>
          <a:chOff x="0" y="0"/>
          <a:chExt cx="0" cy="0"/>
        </a:xfrm>
      </p:grpSpPr>
      <p:sp>
        <p:nvSpPr>
          <p:cNvPr id="117" name="Google Shape;117;p30"/>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30"/>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9" name="Google Shape;119;p30"/>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HART TEXT">
  <p:cSld name="3 COLUMN CHART TEXT">
    <p:spTree>
      <p:nvGrpSpPr>
        <p:cNvPr id="120" name="Shape 120"/>
        <p:cNvGrpSpPr/>
        <p:nvPr/>
      </p:nvGrpSpPr>
      <p:grpSpPr>
        <a:xfrm>
          <a:off x="0" y="0"/>
          <a:ext cx="0" cy="0"/>
          <a:chOff x="0" y="0"/>
          <a:chExt cx="0" cy="0"/>
        </a:xfrm>
      </p:grpSpPr>
      <p:sp>
        <p:nvSpPr>
          <p:cNvPr id="121" name="Google Shape;121;p33"/>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33"/>
          <p:cNvSpPr/>
          <p:nvPr>
            <p:ph idx="2" type="chart"/>
          </p:nvPr>
        </p:nvSpPr>
        <p:spPr>
          <a:xfrm>
            <a:off x="45504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3" name="Google Shape;123;p33"/>
          <p:cNvSpPr/>
          <p:nvPr>
            <p:ph idx="3" type="chart"/>
          </p:nvPr>
        </p:nvSpPr>
        <p:spPr>
          <a:xfrm>
            <a:off x="1003200" y="1331360"/>
            <a:ext cx="3187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4" name="Google Shape;124;p33"/>
          <p:cNvSpPr txBox="1"/>
          <p:nvPr>
            <p:ph idx="1" type="body"/>
          </p:nvPr>
        </p:nvSpPr>
        <p:spPr>
          <a:xfrm>
            <a:off x="10032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5" name="Google Shape;125;p33"/>
          <p:cNvSpPr/>
          <p:nvPr>
            <p:ph idx="4" type="chart"/>
          </p:nvPr>
        </p:nvSpPr>
        <p:spPr>
          <a:xfrm>
            <a:off x="80496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6" name="Google Shape;126;p33"/>
          <p:cNvSpPr txBox="1"/>
          <p:nvPr>
            <p:ph idx="5" type="body"/>
          </p:nvPr>
        </p:nvSpPr>
        <p:spPr>
          <a:xfrm>
            <a:off x="45024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7" name="Google Shape;127;p33"/>
          <p:cNvSpPr txBox="1"/>
          <p:nvPr>
            <p:ph idx="6" type="body"/>
          </p:nvPr>
        </p:nvSpPr>
        <p:spPr>
          <a:xfrm>
            <a:off x="80016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IVE COLUMN">
  <p:cSld name="PROCESS FIVE COLUMN">
    <p:spTree>
      <p:nvGrpSpPr>
        <p:cNvPr id="128" name="Shape 128"/>
        <p:cNvGrpSpPr/>
        <p:nvPr/>
      </p:nvGrpSpPr>
      <p:grpSpPr>
        <a:xfrm>
          <a:off x="0" y="0"/>
          <a:ext cx="0" cy="0"/>
          <a:chOff x="0" y="0"/>
          <a:chExt cx="0" cy="0"/>
        </a:xfrm>
      </p:grpSpPr>
      <p:sp>
        <p:nvSpPr>
          <p:cNvPr id="129" name="Google Shape;129;p34"/>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4"/>
          <p:cNvSpPr txBox="1"/>
          <p:nvPr>
            <p:ph idx="1" type="body"/>
          </p:nvPr>
        </p:nvSpPr>
        <p:spPr>
          <a:xfrm>
            <a:off x="10032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1" name="Google Shape;131;p34"/>
          <p:cNvSpPr txBox="1"/>
          <p:nvPr>
            <p:ph idx="2" type="body"/>
          </p:nvPr>
        </p:nvSpPr>
        <p:spPr>
          <a:xfrm>
            <a:off x="30804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2" name="Google Shape;132;p34"/>
          <p:cNvSpPr txBox="1"/>
          <p:nvPr>
            <p:ph idx="3" type="body"/>
          </p:nvPr>
        </p:nvSpPr>
        <p:spPr>
          <a:xfrm>
            <a:off x="51576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3" name="Google Shape;133;p34"/>
          <p:cNvSpPr txBox="1"/>
          <p:nvPr>
            <p:ph idx="4" type="body"/>
          </p:nvPr>
        </p:nvSpPr>
        <p:spPr>
          <a:xfrm>
            <a:off x="72348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4" name="Google Shape;134;p34"/>
          <p:cNvSpPr/>
          <p:nvPr>
            <p:ph idx="5" type="body"/>
          </p:nvPr>
        </p:nvSpPr>
        <p:spPr>
          <a:xfrm>
            <a:off x="1003200" y="1322388"/>
            <a:ext cx="18768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5" name="Google Shape;135;p34"/>
          <p:cNvSpPr/>
          <p:nvPr>
            <p:ph idx="6" type="body"/>
          </p:nvPr>
        </p:nvSpPr>
        <p:spPr>
          <a:xfrm>
            <a:off x="30804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6" name="Google Shape;136;p34"/>
          <p:cNvSpPr/>
          <p:nvPr>
            <p:ph idx="7" type="body"/>
          </p:nvPr>
        </p:nvSpPr>
        <p:spPr>
          <a:xfrm>
            <a:off x="51576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7" name="Google Shape;137;p34"/>
          <p:cNvSpPr/>
          <p:nvPr>
            <p:ph idx="8" type="body"/>
          </p:nvPr>
        </p:nvSpPr>
        <p:spPr>
          <a:xfrm>
            <a:off x="72348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8" name="Google Shape;138;p34"/>
          <p:cNvSpPr/>
          <p:nvPr>
            <p:ph idx="9" type="body"/>
          </p:nvPr>
        </p:nvSpPr>
        <p:spPr>
          <a:xfrm>
            <a:off x="93120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9" name="Google Shape;139;p34"/>
          <p:cNvSpPr txBox="1"/>
          <p:nvPr>
            <p:ph idx="13" type="body"/>
          </p:nvPr>
        </p:nvSpPr>
        <p:spPr>
          <a:xfrm>
            <a:off x="93120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OUR COLUMN">
  <p:cSld name="PROCESS FOUR COLUMN">
    <p:spTree>
      <p:nvGrpSpPr>
        <p:cNvPr id="140" name="Shape 140"/>
        <p:cNvGrpSpPr/>
        <p:nvPr/>
      </p:nvGrpSpPr>
      <p:grpSpPr>
        <a:xfrm>
          <a:off x="0" y="0"/>
          <a:ext cx="0" cy="0"/>
          <a:chOff x="0" y="0"/>
          <a:chExt cx="0" cy="0"/>
        </a:xfrm>
      </p:grpSpPr>
      <p:sp>
        <p:nvSpPr>
          <p:cNvPr id="141" name="Google Shape;141;p35"/>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5"/>
          <p:cNvSpPr txBox="1"/>
          <p:nvPr>
            <p:ph idx="1" type="body"/>
          </p:nvPr>
        </p:nvSpPr>
        <p:spPr>
          <a:xfrm>
            <a:off x="10032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3" name="Google Shape;143;p35"/>
          <p:cNvSpPr txBox="1"/>
          <p:nvPr>
            <p:ph idx="2" type="body"/>
          </p:nvPr>
        </p:nvSpPr>
        <p:spPr>
          <a:xfrm>
            <a:off x="36160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4" name="Google Shape;144;p35"/>
          <p:cNvSpPr txBox="1"/>
          <p:nvPr>
            <p:ph idx="3" type="body"/>
          </p:nvPr>
        </p:nvSpPr>
        <p:spPr>
          <a:xfrm>
            <a:off x="62288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5" name="Google Shape;145;p35"/>
          <p:cNvSpPr txBox="1"/>
          <p:nvPr>
            <p:ph idx="4" type="body"/>
          </p:nvPr>
        </p:nvSpPr>
        <p:spPr>
          <a:xfrm>
            <a:off x="88416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6" name="Google Shape;146;p35"/>
          <p:cNvSpPr/>
          <p:nvPr>
            <p:ph idx="5" type="body"/>
          </p:nvPr>
        </p:nvSpPr>
        <p:spPr>
          <a:xfrm>
            <a:off x="994833" y="1322388"/>
            <a:ext cx="23472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7" name="Google Shape;147;p35"/>
          <p:cNvSpPr/>
          <p:nvPr>
            <p:ph idx="6" type="body"/>
          </p:nvPr>
        </p:nvSpPr>
        <p:spPr>
          <a:xfrm>
            <a:off x="3610422"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35"/>
          <p:cNvSpPr/>
          <p:nvPr>
            <p:ph idx="7" type="body"/>
          </p:nvPr>
        </p:nvSpPr>
        <p:spPr>
          <a:xfrm>
            <a:off x="6226011"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9" name="Google Shape;149;p35"/>
          <p:cNvSpPr/>
          <p:nvPr>
            <p:ph idx="8" type="body"/>
          </p:nvPr>
        </p:nvSpPr>
        <p:spPr>
          <a:xfrm>
            <a:off x="8841600"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WITH CENTER">
  <p:cSld name="QUAD WITH CENTER">
    <p:spTree>
      <p:nvGrpSpPr>
        <p:cNvPr id="150" name="Shape 150"/>
        <p:cNvGrpSpPr/>
        <p:nvPr/>
      </p:nvGrpSpPr>
      <p:grpSpPr>
        <a:xfrm>
          <a:off x="0" y="0"/>
          <a:ext cx="0" cy="0"/>
          <a:chOff x="0" y="0"/>
          <a:chExt cx="0" cy="0"/>
        </a:xfrm>
      </p:grpSpPr>
      <p:sp>
        <p:nvSpPr>
          <p:cNvPr id="151" name="Google Shape;151;p36"/>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6"/>
          <p:cNvSpPr/>
          <p:nvPr>
            <p:ph idx="1" type="body"/>
          </p:nvPr>
        </p:nvSpPr>
        <p:spPr>
          <a:xfrm>
            <a:off x="5306559" y="2757950"/>
            <a:ext cx="1660995" cy="1659600"/>
          </a:xfrm>
          <a:prstGeom prst="ellipse">
            <a:avLst/>
          </a:prstGeom>
          <a:solidFill>
            <a:schemeClr val="accent1"/>
          </a:solidFill>
          <a:ln>
            <a:noFill/>
          </a:ln>
        </p:spPr>
        <p:txBody>
          <a:bodyPr anchorCtr="1" anchor="ctr" bIns="54000" lIns="54000" spcFirstLastPara="1" rIns="54000" wrap="square" tIns="54000">
            <a:noAutofit/>
          </a:bodyPr>
          <a:lstStyle>
            <a:lvl1pPr indent="-228600" lvl="0" marL="457200" algn="ctr">
              <a:lnSpc>
                <a:spcPct val="100000"/>
              </a:lnSpc>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3" name="Google Shape;153;p36"/>
          <p:cNvSpPr txBox="1"/>
          <p:nvPr>
            <p:ph idx="2" type="body"/>
          </p:nvPr>
        </p:nvSpPr>
        <p:spPr>
          <a:xfrm>
            <a:off x="1003347"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4" name="Google Shape;154;p36"/>
          <p:cNvSpPr txBox="1"/>
          <p:nvPr>
            <p:ph idx="3" type="body"/>
          </p:nvPr>
        </p:nvSpPr>
        <p:spPr>
          <a:xfrm>
            <a:off x="1003347" y="4015250"/>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200"/>
              <a:buFont typeface="Arial"/>
              <a:buNone/>
              <a:defRPr b="1" sz="12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5" name="Google Shape;155;p36"/>
          <p:cNvSpPr txBox="1"/>
          <p:nvPr>
            <p:ph idx="4" type="body"/>
          </p:nvPr>
        </p:nvSpPr>
        <p:spPr>
          <a:xfrm>
            <a:off x="7344001"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6" name="Google Shape;156;p36"/>
          <p:cNvSpPr txBox="1"/>
          <p:nvPr>
            <p:ph idx="5" type="body"/>
          </p:nvPr>
        </p:nvSpPr>
        <p:spPr>
          <a:xfrm>
            <a:off x="7344001" y="4015250"/>
            <a:ext cx="3847695" cy="388800"/>
          </a:xfrm>
          <a:prstGeom prst="rect">
            <a:avLst/>
          </a:prstGeom>
          <a:solidFill>
            <a:srgbClr val="00338D"/>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7" name="Google Shape;157;p36"/>
          <p:cNvSpPr/>
          <p:nvPr/>
        </p:nvSpPr>
        <p:spPr>
          <a:xfrm rot="2700000">
            <a:off x="5088625"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6"/>
          <p:cNvSpPr txBox="1"/>
          <p:nvPr/>
        </p:nvSpPr>
        <p:spPr>
          <a:xfrm rot="-8100000">
            <a:off x="5106205"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59" name="Google Shape;159;p36"/>
          <p:cNvSpPr txBox="1"/>
          <p:nvPr>
            <p:ph idx="6" type="body"/>
          </p:nvPr>
        </p:nvSpPr>
        <p:spPr>
          <a:xfrm>
            <a:off x="1003347"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0" name="Google Shape;160;p36"/>
          <p:cNvSpPr txBox="1"/>
          <p:nvPr>
            <p:ph idx="7" type="body"/>
          </p:nvPr>
        </p:nvSpPr>
        <p:spPr>
          <a:xfrm>
            <a:off x="1003347"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1" name="Google Shape;161;p36"/>
          <p:cNvSpPr txBox="1"/>
          <p:nvPr>
            <p:ph idx="8" type="body"/>
          </p:nvPr>
        </p:nvSpPr>
        <p:spPr>
          <a:xfrm>
            <a:off x="7342095"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2" name="Google Shape;162;p36"/>
          <p:cNvSpPr txBox="1"/>
          <p:nvPr>
            <p:ph idx="9" type="body"/>
          </p:nvPr>
        </p:nvSpPr>
        <p:spPr>
          <a:xfrm>
            <a:off x="7342095"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3" name="Google Shape;163;p36"/>
          <p:cNvSpPr/>
          <p:nvPr/>
        </p:nvSpPr>
        <p:spPr>
          <a:xfrm flipH="1" rot="-2700000">
            <a:off x="6742978"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6"/>
          <p:cNvSpPr txBox="1"/>
          <p:nvPr/>
        </p:nvSpPr>
        <p:spPr>
          <a:xfrm flipH="1" rot="8100000">
            <a:off x="6845438"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65" name="Google Shape;165;p36"/>
          <p:cNvSpPr/>
          <p:nvPr/>
        </p:nvSpPr>
        <p:spPr>
          <a:xfrm flipH="1" rot="8100000">
            <a:off x="5088624"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6"/>
          <p:cNvSpPr txBox="1"/>
          <p:nvPr/>
        </p:nvSpPr>
        <p:spPr>
          <a:xfrm flipH="1" rot="-2700000">
            <a:off x="5106180"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67" name="Google Shape;167;p36"/>
          <p:cNvSpPr/>
          <p:nvPr/>
        </p:nvSpPr>
        <p:spPr>
          <a:xfrm rot="-8100000">
            <a:off x="6742977"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6"/>
          <p:cNvSpPr txBox="1"/>
          <p:nvPr/>
        </p:nvSpPr>
        <p:spPr>
          <a:xfrm rot="2700000">
            <a:off x="6845438"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169" name="Shape 169"/>
        <p:cNvGrpSpPr/>
        <p:nvPr/>
      </p:nvGrpSpPr>
      <p:grpSpPr>
        <a:xfrm>
          <a:off x="0" y="0"/>
          <a:ext cx="0" cy="0"/>
          <a:chOff x="0" y="0"/>
          <a:chExt cx="0" cy="0"/>
        </a:xfrm>
      </p:grpSpPr>
      <p:sp>
        <p:nvSpPr>
          <p:cNvPr id="170" name="Google Shape;170;p38"/>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8"/>
          <p:cNvSpPr txBox="1"/>
          <p:nvPr>
            <p:ph idx="1" type="body"/>
          </p:nvPr>
        </p:nvSpPr>
        <p:spPr>
          <a:xfrm>
            <a:off x="10032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2" name="Google Shape;172;p38"/>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3" name="Google Shape;173;p38"/>
          <p:cNvSpPr txBox="1"/>
          <p:nvPr>
            <p:ph idx="3" type="body"/>
          </p:nvPr>
        </p:nvSpPr>
        <p:spPr>
          <a:xfrm>
            <a:off x="62208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4" name="Google Shape;174;p38"/>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5" name="Google Shape;175;p38"/>
          <p:cNvSpPr txBox="1"/>
          <p:nvPr>
            <p:ph idx="5" type="body"/>
          </p:nvPr>
        </p:nvSpPr>
        <p:spPr>
          <a:xfrm>
            <a:off x="10032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6" name="Google Shape;176;p38"/>
          <p:cNvSpPr txBox="1"/>
          <p:nvPr>
            <p:ph idx="6" type="body"/>
          </p:nvPr>
        </p:nvSpPr>
        <p:spPr>
          <a:xfrm>
            <a:off x="10032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7" name="Google Shape;177;p38"/>
          <p:cNvSpPr txBox="1"/>
          <p:nvPr>
            <p:ph idx="7" type="body"/>
          </p:nvPr>
        </p:nvSpPr>
        <p:spPr>
          <a:xfrm>
            <a:off x="62208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8" name="Google Shape;178;p38"/>
          <p:cNvSpPr txBox="1"/>
          <p:nvPr>
            <p:ph idx="8" type="body"/>
          </p:nvPr>
        </p:nvSpPr>
        <p:spPr>
          <a:xfrm>
            <a:off x="62208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solidFill>
          <a:schemeClr val="accent1"/>
        </a:solidFill>
      </p:bgPr>
    </p:bg>
    <p:spTree>
      <p:nvGrpSpPr>
        <p:cNvPr id="179" name="Shape 179"/>
        <p:cNvGrpSpPr/>
        <p:nvPr/>
      </p:nvGrpSpPr>
      <p:grpSpPr>
        <a:xfrm>
          <a:off x="0" y="0"/>
          <a:ext cx="0" cy="0"/>
          <a:chOff x="0" y="0"/>
          <a:chExt cx="0" cy="0"/>
        </a:xfrm>
      </p:grpSpPr>
      <p:sp>
        <p:nvSpPr>
          <p:cNvPr id="180" name="Google Shape;180;p39"/>
          <p:cNvSpPr txBox="1"/>
          <p:nvPr>
            <p:ph type="ctrTitle"/>
          </p:nvPr>
        </p:nvSpPr>
        <p:spPr>
          <a:xfrm>
            <a:off x="2729163" y="1368796"/>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9"/>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39"/>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39"/>
          <p:cNvSpPr txBox="1"/>
          <p:nvPr>
            <p:ph idx="1" type="body"/>
          </p:nvPr>
        </p:nvSpPr>
        <p:spPr>
          <a:xfrm>
            <a:off x="2729163" y="5324396"/>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bg>
      <p:bgPr>
        <a:solidFill>
          <a:schemeClr val="dk2"/>
        </a:solidFill>
      </p:bgPr>
    </p:bg>
    <p:spTree>
      <p:nvGrpSpPr>
        <p:cNvPr id="184" name="Shape 184"/>
        <p:cNvGrpSpPr/>
        <p:nvPr/>
      </p:nvGrpSpPr>
      <p:grpSpPr>
        <a:xfrm>
          <a:off x="0" y="0"/>
          <a:ext cx="0" cy="0"/>
          <a:chOff x="0" y="0"/>
          <a:chExt cx="0" cy="0"/>
        </a:xfrm>
      </p:grpSpPr>
      <p:sp>
        <p:nvSpPr>
          <p:cNvPr id="185" name="Google Shape;185;p40"/>
          <p:cNvSpPr txBox="1"/>
          <p:nvPr>
            <p:ph type="ctrTitle"/>
          </p:nvPr>
        </p:nvSpPr>
        <p:spPr>
          <a:xfrm>
            <a:off x="2729163" y="1377109"/>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0"/>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40"/>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p40"/>
          <p:cNvSpPr txBox="1"/>
          <p:nvPr>
            <p:ph idx="1" type="body"/>
          </p:nvPr>
        </p:nvSpPr>
        <p:spPr>
          <a:xfrm>
            <a:off x="2729163" y="5332709"/>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BLUE">
  <p:cSld name="2 COLUMN BLUE">
    <p:spTree>
      <p:nvGrpSpPr>
        <p:cNvPr id="20" name="Shape 20"/>
        <p:cNvGrpSpPr/>
        <p:nvPr/>
      </p:nvGrpSpPr>
      <p:grpSpPr>
        <a:xfrm>
          <a:off x="0" y="0"/>
          <a:ext cx="0" cy="0"/>
          <a:chOff x="0" y="0"/>
          <a:chExt cx="0" cy="0"/>
        </a:xfrm>
      </p:grpSpPr>
      <p:sp>
        <p:nvSpPr>
          <p:cNvPr id="21" name="Google Shape;21;p37"/>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7"/>
          <p:cNvSpPr txBox="1"/>
          <p:nvPr>
            <p:ph idx="1" type="body"/>
          </p:nvPr>
        </p:nvSpPr>
        <p:spPr>
          <a:xfrm>
            <a:off x="10032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3" name="Google Shape;23;p37"/>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4" name="Google Shape;24;p37"/>
          <p:cNvSpPr txBox="1"/>
          <p:nvPr>
            <p:ph idx="3" type="body"/>
          </p:nvPr>
        </p:nvSpPr>
        <p:spPr>
          <a:xfrm>
            <a:off x="62208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5" name="Google Shape;25;p37"/>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 No image" showMasterSp="0">
  <p:cSld name="TITLE SLIDE 4 - No image">
    <p:bg>
      <p:bgPr>
        <a:solidFill>
          <a:schemeClr val="accent1"/>
        </a:solidFill>
      </p:bgPr>
    </p:bg>
    <p:spTree>
      <p:nvGrpSpPr>
        <p:cNvPr id="26" name="Shape 26"/>
        <p:cNvGrpSpPr/>
        <p:nvPr/>
      </p:nvGrpSpPr>
      <p:grpSpPr>
        <a:xfrm>
          <a:off x="0" y="0"/>
          <a:ext cx="0" cy="0"/>
          <a:chOff x="0" y="0"/>
          <a:chExt cx="0" cy="0"/>
        </a:xfrm>
      </p:grpSpPr>
      <p:sp>
        <p:nvSpPr>
          <p:cNvPr id="27" name="Google Shape;27;p17"/>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 name="Google Shape;28;p17"/>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p:nvPr/>
        </p:nvSpPr>
        <p:spPr>
          <a:xfrm>
            <a:off x="24243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 name="Google Shape;30;p17"/>
          <p:cNvSpPr txBox="1"/>
          <p:nvPr>
            <p:ph idx="1" type="body"/>
          </p:nvPr>
        </p:nvSpPr>
        <p:spPr>
          <a:xfrm>
            <a:off x="2424363" y="5316083"/>
            <a:ext cx="8450350"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1" name="Google Shape;31;p17"/>
          <p:cNvSpPr txBox="1"/>
          <p:nvPr>
            <p:ph idx="2" type="body"/>
          </p:nvPr>
        </p:nvSpPr>
        <p:spPr>
          <a:xfrm>
            <a:off x="2424363" y="5748733"/>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showMasterSp="0">
  <p:cSld name="FINAL SLIDE">
    <p:spTree>
      <p:nvGrpSpPr>
        <p:cNvPr id="32" name="Shape 32"/>
        <p:cNvGrpSpPr/>
        <p:nvPr/>
      </p:nvGrpSpPr>
      <p:grpSpPr>
        <a:xfrm>
          <a:off x="0" y="0"/>
          <a:ext cx="0" cy="0"/>
          <a:chOff x="0" y="0"/>
          <a:chExt cx="0" cy="0"/>
        </a:xfrm>
      </p:grpSpPr>
      <p:sp>
        <p:nvSpPr>
          <p:cNvPr id="33" name="Google Shape;33;p18"/>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 name="Google Shape;34;p18"/>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 name="Google Shape;35;p18"/>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6" name="Google Shape;36;p18"/>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7" name="Google Shape;37;p18"/>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8" name="Google Shape;38;p18"/>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b="1" sz="1200">
                <a:solidFill>
                  <a:schemeClr val="dk2"/>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grpSp>
        <p:nvGrpSpPr>
          <p:cNvPr id="39" name="Google Shape;39;p18"/>
          <p:cNvGrpSpPr/>
          <p:nvPr/>
        </p:nvGrpSpPr>
        <p:grpSpPr>
          <a:xfrm>
            <a:off x="2729163" y="2974450"/>
            <a:ext cx="2094546" cy="384049"/>
            <a:chOff x="1584001" y="2682350"/>
            <a:chExt cx="2094546" cy="384049"/>
          </a:xfrm>
        </p:grpSpPr>
        <p:pic>
          <p:nvPicPr>
            <p:cNvPr id="40" name="Google Shape;40;p18"/>
            <p:cNvPicPr preferRelativeResize="0"/>
            <p:nvPr/>
          </p:nvPicPr>
          <p:blipFill rotWithShape="1">
            <a:blip r:embed="rId2">
              <a:alphaModFix/>
            </a:blip>
            <a:srcRect b="0" l="0" r="0" t="0"/>
            <a:stretch/>
          </p:blipFill>
          <p:spPr>
            <a:xfrm>
              <a:off x="1584001" y="2682350"/>
              <a:ext cx="1273500" cy="384049"/>
            </a:xfrm>
            <a:prstGeom prst="rect">
              <a:avLst/>
            </a:prstGeom>
            <a:noFill/>
            <a:ln>
              <a:noFill/>
            </a:ln>
          </p:spPr>
        </p:pic>
        <p:pic>
          <p:nvPicPr>
            <p:cNvPr id="41" name="Google Shape;41;p18"/>
            <p:cNvPicPr preferRelativeResize="0"/>
            <p:nvPr/>
          </p:nvPicPr>
          <p:blipFill rotWithShape="1">
            <a:blip r:embed="rId3">
              <a:alphaModFix/>
            </a:blip>
            <a:srcRect b="0" l="0" r="0" t="0"/>
            <a:stretch/>
          </p:blipFill>
          <p:spPr>
            <a:xfrm>
              <a:off x="3276023" y="2682350"/>
              <a:ext cx="402524" cy="384049"/>
            </a:xfrm>
            <a:prstGeom prst="rect">
              <a:avLst/>
            </a:prstGeom>
            <a:noFill/>
            <a:ln>
              <a:noFill/>
            </a:ln>
          </p:spPr>
        </p:pic>
        <p:grpSp>
          <p:nvGrpSpPr>
            <p:cNvPr id="42" name="Google Shape;42;p18"/>
            <p:cNvGrpSpPr/>
            <p:nvPr/>
          </p:nvGrpSpPr>
          <p:grpSpPr>
            <a:xfrm>
              <a:off x="2867305" y="2682351"/>
              <a:ext cx="383774" cy="383774"/>
              <a:chOff x="3296507" y="2682351"/>
              <a:chExt cx="383774" cy="383774"/>
            </a:xfrm>
          </p:grpSpPr>
          <p:sp>
            <p:nvSpPr>
              <p:cNvPr id="43" name="Google Shape;43;p18"/>
              <p:cNvSpPr/>
              <p:nvPr/>
            </p:nvSpPr>
            <p:spPr>
              <a:xfrm>
                <a:off x="3296507" y="2682351"/>
                <a:ext cx="383774" cy="383774"/>
              </a:xfrm>
              <a:custGeom>
                <a:rect b="b" l="l" r="r" t="t"/>
                <a:pathLst>
                  <a:path extrusionOk="0" h="2016" w="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 name="Google Shape;44;p18"/>
              <p:cNvSpPr/>
              <p:nvPr/>
            </p:nvSpPr>
            <p:spPr>
              <a:xfrm>
                <a:off x="3389916" y="2775760"/>
                <a:ext cx="196875" cy="196875"/>
              </a:xfrm>
              <a:custGeom>
                <a:rect b="b" l="l" r="r" t="t"/>
                <a:pathLst>
                  <a:path extrusionOk="0" h="1034" w="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 name="Google Shape;45;p18"/>
              <p:cNvSpPr/>
              <p:nvPr/>
            </p:nvSpPr>
            <p:spPr>
              <a:xfrm>
                <a:off x="3567723" y="2748727"/>
                <a:ext cx="46101" cy="46101"/>
              </a:xfrm>
              <a:prstGeom prst="ellipse">
                <a:avLst/>
              </a:pr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CHART TEXT">
  <p:cSld name="1 COLUMN CHART TEXT">
    <p:spTree>
      <p:nvGrpSpPr>
        <p:cNvPr id="46" name="Shape 46"/>
        <p:cNvGrpSpPr/>
        <p:nvPr/>
      </p:nvGrpSpPr>
      <p:grpSpPr>
        <a:xfrm>
          <a:off x="0" y="0"/>
          <a:ext cx="0" cy="0"/>
          <a:chOff x="0" y="0"/>
          <a:chExt cx="0" cy="0"/>
        </a:xfrm>
      </p:grpSpPr>
      <p:sp>
        <p:nvSpPr>
          <p:cNvPr id="47" name="Google Shape;47;p32"/>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2"/>
          <p:cNvSpPr txBox="1"/>
          <p:nvPr>
            <p:ph idx="1" type="body"/>
          </p:nvPr>
        </p:nvSpPr>
        <p:spPr>
          <a:xfrm>
            <a:off x="1003200" y="3742126"/>
            <a:ext cx="10195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9" name="Google Shape;49;p32"/>
          <p:cNvSpPr/>
          <p:nvPr>
            <p:ph idx="2" type="chart"/>
          </p:nvPr>
        </p:nvSpPr>
        <p:spPr>
          <a:xfrm>
            <a:off x="1003200" y="1331360"/>
            <a:ext cx="10195200" cy="213574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Supertitle">
  <p:cSld name="ONE COLUMN TEXT with Supertitle">
    <p:spTree>
      <p:nvGrpSpPr>
        <p:cNvPr id="50" name="Shape 50"/>
        <p:cNvGrpSpPr/>
        <p:nvPr/>
      </p:nvGrpSpPr>
      <p:grpSpPr>
        <a:xfrm>
          <a:off x="0" y="0"/>
          <a:ext cx="0" cy="0"/>
          <a:chOff x="0" y="0"/>
          <a:chExt cx="0" cy="0"/>
        </a:xfrm>
      </p:grpSpPr>
      <p:sp>
        <p:nvSpPr>
          <p:cNvPr id="51" name="Google Shape;51;p28"/>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2" name="Google Shape;52;p28"/>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8"/>
          <p:cNvSpPr txBox="1"/>
          <p:nvPr>
            <p:ph idx="2"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16"/>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HART TEXT">
  <p:cSld name="2 COLUMN CHART TEXT">
    <p:spTree>
      <p:nvGrpSpPr>
        <p:cNvPr id="56" name="Shape 56"/>
        <p:cNvGrpSpPr/>
        <p:nvPr/>
      </p:nvGrpSpPr>
      <p:grpSpPr>
        <a:xfrm>
          <a:off x="0" y="0"/>
          <a:ext cx="0" cy="0"/>
          <a:chOff x="0" y="0"/>
          <a:chExt cx="0" cy="0"/>
        </a:xfrm>
      </p:grpSpPr>
      <p:sp>
        <p:nvSpPr>
          <p:cNvPr id="57" name="Google Shape;57;p31"/>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1"/>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 name="Google Shape;59;p31"/>
          <p:cNvSpPr/>
          <p:nvPr>
            <p:ph idx="3" type="chart"/>
          </p:nvPr>
        </p:nvSpPr>
        <p:spPr>
          <a:xfrm>
            <a:off x="10032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3"/>
          <p:cNvSpPr txBox="1"/>
          <p:nvPr>
            <p:ph idx="1" type="body"/>
          </p:nvPr>
        </p:nvSpPr>
        <p:spPr>
          <a:xfrm>
            <a:off x="998400" y="1331360"/>
            <a:ext cx="10194470" cy="45455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323850" lvl="2" marL="13716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10" name="Google Shape;10;p1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600"/>
              <a:buFont typeface="Arial"/>
              <a:buNone/>
            </a:pPr>
            <a:r>
              <a:rPr b="0" i="0" lang="en-US" sz="600" u="none" cap="none" strike="noStrike">
                <a:solidFill>
                  <a:srgbClr val="A5A5A5"/>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rgbClr val="A5A5A5"/>
              </a:solidFill>
              <a:latin typeface="Arial"/>
              <a:ea typeface="Arial"/>
              <a:cs typeface="Arial"/>
              <a:sym typeface="Arial"/>
            </a:endParaRPr>
          </a:p>
        </p:txBody>
      </p:sp>
      <p:sp>
        <p:nvSpPr>
          <p:cNvPr id="11" name="Google Shape;11;p1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5.xml"/><Relationship Id="rId4" Type="http://schemas.openxmlformats.org/officeDocument/2006/relationships/slide" Target="/ppt/slid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fdc.energy.gov/transatlas/#/?state=WA&amp;view=vehicle_count&amp;fuel=ELEC" TargetMode="External"/><Relationship Id="rId4" Type="http://schemas.openxmlformats.org/officeDocument/2006/relationships/image" Target="../media/image12.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nvSpPr>
        <p:spPr>
          <a:xfrm>
            <a:off x="954601" y="1999275"/>
            <a:ext cx="5449200" cy="2154900"/>
          </a:xfrm>
          <a:prstGeom prst="rect">
            <a:avLst/>
          </a:prstGeom>
          <a:noFill/>
          <a:ln>
            <a:noFill/>
          </a:ln>
        </p:spPr>
        <p:txBody>
          <a:bodyPr anchorCtr="0" anchor="t" bIns="0" lIns="0" spcFirstLastPara="1" rIns="0" wrap="square" tIns="0">
            <a:spAutoFit/>
          </a:bodyPr>
          <a:lstStyle/>
          <a:p>
            <a:pPr indent="0" lvl="0" marL="16510" marR="0" rtl="0" algn="l">
              <a:lnSpc>
                <a:spcPct val="100000"/>
              </a:lnSpc>
              <a:spcBef>
                <a:spcPts val="0"/>
              </a:spcBef>
              <a:spcAft>
                <a:spcPts val="0"/>
              </a:spcAft>
              <a:buClr>
                <a:srgbClr val="FFFFFF"/>
              </a:buClr>
              <a:buSzPts val="8000"/>
              <a:buFont typeface="Arial"/>
              <a:buNone/>
            </a:pPr>
            <a:r>
              <a:rPr b="0" baseline="30000" i="0" lang="en-US" sz="8000" u="none" cap="none" strike="noStrike">
                <a:solidFill>
                  <a:srgbClr val="FFFFFF"/>
                </a:solidFill>
                <a:latin typeface="Arial"/>
                <a:ea typeface="Arial"/>
                <a:cs typeface="Arial"/>
                <a:sym typeface="Arial"/>
              </a:rPr>
              <a:t>DSI Capstone</a:t>
            </a:r>
            <a:br>
              <a:rPr b="0" baseline="30000" i="0" lang="en-US" sz="8000" u="none" cap="none" strike="noStrike">
                <a:solidFill>
                  <a:srgbClr val="FFFFFF"/>
                </a:solidFill>
                <a:latin typeface="Arial"/>
                <a:ea typeface="Arial"/>
                <a:cs typeface="Arial"/>
                <a:sym typeface="Arial"/>
              </a:rPr>
            </a:br>
            <a:r>
              <a:rPr b="0" baseline="30000" i="0" lang="en-US" sz="6000" u="none" cap="none" strike="noStrike">
                <a:solidFill>
                  <a:srgbClr val="FFFFFF"/>
                </a:solidFill>
                <a:latin typeface="Arial"/>
                <a:ea typeface="Arial"/>
                <a:cs typeface="Arial"/>
                <a:sym typeface="Arial"/>
              </a:rPr>
              <a:t>1</a:t>
            </a:r>
            <a:r>
              <a:rPr baseline="30000" lang="en-US" sz="6000">
                <a:solidFill>
                  <a:srgbClr val="FFFFFF"/>
                </a:solidFill>
              </a:rPr>
              <a:t>1</a:t>
            </a:r>
            <a:r>
              <a:rPr b="0" baseline="30000" i="0" lang="en-US" sz="6000" u="none" cap="none" strike="noStrike">
                <a:solidFill>
                  <a:srgbClr val="FFFFFF"/>
                </a:solidFill>
                <a:latin typeface="Arial"/>
                <a:ea typeface="Arial"/>
                <a:cs typeface="Arial"/>
                <a:sym typeface="Arial"/>
              </a:rPr>
              <a:t>/</a:t>
            </a:r>
            <a:r>
              <a:rPr baseline="30000" lang="en-US" sz="6000">
                <a:solidFill>
                  <a:srgbClr val="FFFFFF"/>
                </a:solidFill>
              </a:rPr>
              <a:t>07</a:t>
            </a:r>
            <a:r>
              <a:rPr b="0" baseline="30000" i="0" lang="en-US" sz="6000" u="none" cap="none" strike="noStrike">
                <a:solidFill>
                  <a:srgbClr val="FFFFFF"/>
                </a:solidFill>
                <a:latin typeface="Arial"/>
                <a:ea typeface="Arial"/>
                <a:cs typeface="Arial"/>
                <a:sym typeface="Arial"/>
              </a:rPr>
              <a:t> Weekly Update</a:t>
            </a:r>
            <a:endParaRPr b="0" i="0" sz="100" u="none" cap="none" strike="noStrike">
              <a:solidFill>
                <a:srgbClr val="000000"/>
              </a:solidFill>
              <a:latin typeface="Arial"/>
              <a:ea typeface="Arial"/>
              <a:cs typeface="Arial"/>
              <a:sym typeface="Arial"/>
            </a:endParaRPr>
          </a:p>
        </p:txBody>
      </p:sp>
      <p:sp>
        <p:nvSpPr>
          <p:cNvPr id="195" name="Google Shape;195;p1"/>
          <p:cNvSpPr txBox="1"/>
          <p:nvPr/>
        </p:nvSpPr>
        <p:spPr>
          <a:xfrm>
            <a:off x="874698" y="4412655"/>
            <a:ext cx="1889125" cy="487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Nov </a:t>
            </a:r>
            <a:r>
              <a:rPr lang="en-US" sz="1500">
                <a:solidFill>
                  <a:schemeClr val="lt1"/>
                </a:solidFill>
              </a:rPr>
              <a:t>10</a:t>
            </a:r>
            <a:r>
              <a:rPr b="0" i="0" lang="en-US" sz="1500" u="none" cap="none" strike="noStrike">
                <a:solidFill>
                  <a:schemeClr val="lt1"/>
                </a:solidFill>
                <a:latin typeface="Arial"/>
                <a:ea typeface="Arial"/>
                <a:cs typeface="Arial"/>
                <a:sym typeface="Arial"/>
              </a:rPr>
              <a:t>, 2022</a:t>
            </a:r>
            <a:endParaRPr b="0" i="0" sz="1400" u="none" cap="none" strike="noStrike">
              <a:solidFill>
                <a:srgbClr val="000000"/>
              </a:solidFill>
              <a:latin typeface="Arial"/>
              <a:ea typeface="Arial"/>
              <a:cs typeface="Arial"/>
              <a:sym typeface="Arial"/>
            </a:endParaRPr>
          </a:p>
        </p:txBody>
      </p:sp>
      <p:sp>
        <p:nvSpPr>
          <p:cNvPr id="196" name="Google Shape;196;p1"/>
          <p:cNvSpPr txBox="1"/>
          <p:nvPr/>
        </p:nvSpPr>
        <p:spPr>
          <a:xfrm>
            <a:off x="13382368" y="654908"/>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197" name="Google Shape;197;p1"/>
          <p:cNvSpPr txBox="1"/>
          <p:nvPr/>
        </p:nvSpPr>
        <p:spPr>
          <a:xfrm>
            <a:off x="13703643" y="2051222"/>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g1880ad9d5b6_3_31"/>
          <p:cNvPicPr preferRelativeResize="0"/>
          <p:nvPr/>
        </p:nvPicPr>
        <p:blipFill>
          <a:blip r:embed="rId3">
            <a:alphaModFix/>
          </a:blip>
          <a:stretch>
            <a:fillRect/>
          </a:stretch>
        </p:blipFill>
        <p:spPr>
          <a:xfrm>
            <a:off x="2374948" y="992451"/>
            <a:ext cx="6575577" cy="4958375"/>
          </a:xfrm>
          <a:prstGeom prst="rect">
            <a:avLst/>
          </a:prstGeom>
          <a:noFill/>
          <a:ln>
            <a:noFill/>
          </a:ln>
        </p:spPr>
      </p:pic>
      <p:sp>
        <p:nvSpPr>
          <p:cNvPr id="333" name="Google Shape;333;g1880ad9d5b6_3_3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334" name="Google Shape;334;g1880ad9d5b6_3_31"/>
          <p:cNvSpPr txBox="1"/>
          <p:nvPr/>
        </p:nvSpPr>
        <p:spPr>
          <a:xfrm>
            <a:off x="8939400" y="965200"/>
            <a:ext cx="2583600" cy="10467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335" name="Google Shape;335;g1880ad9d5b6_3_31"/>
          <p:cNvSpPr txBox="1"/>
          <p:nvPr/>
        </p:nvSpPr>
        <p:spPr>
          <a:xfrm>
            <a:off x="9175900" y="5628325"/>
            <a:ext cx="235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2"/>
                </a:solidFill>
              </a:rPr>
              <a:t>Model version: pandas: 1.3.5, gurobipy: 9.5.2 (detail see appendix)</a:t>
            </a:r>
            <a:endParaRPr/>
          </a:p>
        </p:txBody>
      </p:sp>
      <p:sp>
        <p:nvSpPr>
          <p:cNvPr id="336" name="Google Shape;336;g1880ad9d5b6_3_31"/>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Result - Other Routes: Future Demand Scenario (2026)</a:t>
            </a:r>
            <a:endParaRPr sz="2800"/>
          </a:p>
        </p:txBody>
      </p:sp>
      <p:sp>
        <p:nvSpPr>
          <p:cNvPr id="337" name="Google Shape;337;g1880ad9d5b6_3_31"/>
          <p:cNvSpPr/>
          <p:nvPr/>
        </p:nvSpPr>
        <p:spPr>
          <a:xfrm>
            <a:off x="5457850" y="4145950"/>
            <a:ext cx="831300" cy="83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 name="Google Shape;338;g1880ad9d5b6_3_31"/>
          <p:cNvCxnSpPr/>
          <p:nvPr/>
        </p:nvCxnSpPr>
        <p:spPr>
          <a:xfrm>
            <a:off x="6943363" y="3925750"/>
            <a:ext cx="0" cy="0"/>
          </a:xfrm>
          <a:prstGeom prst="straightConnector1">
            <a:avLst/>
          </a:prstGeom>
          <a:noFill/>
          <a:ln cap="flat" cmpd="sng" w="9525">
            <a:solidFill>
              <a:schemeClr val="dk2"/>
            </a:solidFill>
            <a:prstDash val="solid"/>
            <a:round/>
            <a:headEnd len="med" w="med" type="none"/>
            <a:tailEnd len="med" w="med" type="none"/>
          </a:ln>
        </p:spPr>
      </p:cxnSp>
      <p:sp>
        <p:nvSpPr>
          <p:cNvPr id="339" name="Google Shape;339;g1880ad9d5b6_3_31"/>
          <p:cNvSpPr/>
          <p:nvPr/>
        </p:nvSpPr>
        <p:spPr>
          <a:xfrm>
            <a:off x="3777875" y="3468550"/>
            <a:ext cx="533400" cy="533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1880ad9d5b6_3_31"/>
          <p:cNvSpPr/>
          <p:nvPr/>
        </p:nvSpPr>
        <p:spPr>
          <a:xfrm>
            <a:off x="3907650" y="2194575"/>
            <a:ext cx="533400" cy="533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1880ad9d5b6_3_31"/>
          <p:cNvSpPr/>
          <p:nvPr/>
        </p:nvSpPr>
        <p:spPr>
          <a:xfrm>
            <a:off x="998400" y="992450"/>
            <a:ext cx="1376700" cy="4958400"/>
          </a:xfrm>
          <a:prstGeom prst="wedgeRectCallout">
            <a:avLst>
              <a:gd fmla="val 61630" name="adj1"/>
              <a:gd fmla="val 19353" name="adj2"/>
            </a:avLst>
          </a:prstGeom>
          <a:solidFill>
            <a:srgbClr val="00338D"/>
          </a:solid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US">
                <a:solidFill>
                  <a:schemeClr val="lt1"/>
                </a:solidFill>
              </a:rPr>
              <a:t>EV% = </a:t>
            </a:r>
            <a:r>
              <a:rPr b="1" lang="en-US" sz="2000">
                <a:solidFill>
                  <a:schemeClr val="lt1"/>
                </a:solidFill>
              </a:rPr>
              <a:t>3</a:t>
            </a:r>
            <a:r>
              <a:rPr b="1" lang="en-US" sz="2000">
                <a:solidFill>
                  <a:schemeClr val="lt1"/>
                </a:solidFill>
              </a:rPr>
              <a:t>%</a:t>
            </a:r>
            <a:endParaRPr b="1" sz="2000">
              <a:solidFill>
                <a:schemeClr val="lt1"/>
              </a:solidFill>
            </a:endParaRPr>
          </a:p>
          <a:p>
            <a:pPr indent="0" lvl="0" marL="0" rtl="0" algn="l">
              <a:spcBef>
                <a:spcPts val="1000"/>
              </a:spcBef>
              <a:spcAft>
                <a:spcPts val="0"/>
              </a:spcAft>
              <a:buNone/>
            </a:pPr>
            <a:r>
              <a:t/>
            </a:r>
            <a:endParaRPr b="1">
              <a:solidFill>
                <a:schemeClr val="lt1"/>
              </a:solidFill>
            </a:endParaRPr>
          </a:p>
          <a:p>
            <a:pPr indent="0" lvl="0" marL="0" rtl="0" algn="l">
              <a:spcBef>
                <a:spcPts val="0"/>
              </a:spcBef>
              <a:spcAft>
                <a:spcPts val="0"/>
              </a:spcAft>
              <a:buNone/>
            </a:pPr>
            <a:r>
              <a:rPr lang="en-US">
                <a:solidFill>
                  <a:schemeClr val="lt1"/>
                </a:solidFill>
              </a:rPr>
              <a:t>Suggested a total of</a:t>
            </a:r>
            <a:r>
              <a:rPr b="1" lang="en-US">
                <a:solidFill>
                  <a:schemeClr val="lt1"/>
                </a:solidFill>
              </a:rPr>
              <a:t> </a:t>
            </a:r>
            <a:r>
              <a:rPr b="1" lang="en-US" sz="2000">
                <a:solidFill>
                  <a:schemeClr val="lt1"/>
                </a:solidFill>
              </a:rPr>
              <a:t>35</a:t>
            </a:r>
            <a:r>
              <a:rPr b="1" lang="en-US">
                <a:solidFill>
                  <a:schemeClr val="lt1"/>
                </a:solidFill>
              </a:rPr>
              <a:t> </a:t>
            </a:r>
            <a:r>
              <a:rPr lang="en-US">
                <a:solidFill>
                  <a:schemeClr val="lt1"/>
                </a:solidFill>
              </a:rPr>
              <a:t>additional EV charging station locations</a:t>
            </a:r>
            <a:endParaRPr>
              <a:solidFill>
                <a:srgbClr val="FFFFFF"/>
              </a:solidFill>
            </a:endParaRPr>
          </a:p>
        </p:txBody>
      </p:sp>
      <p:sp>
        <p:nvSpPr>
          <p:cNvPr id="342" name="Google Shape;342;g1880ad9d5b6_3_31"/>
          <p:cNvSpPr txBox="1"/>
          <p:nvPr/>
        </p:nvSpPr>
        <p:spPr>
          <a:xfrm>
            <a:off x="9175897" y="3252700"/>
            <a:ext cx="2015100" cy="1908600"/>
          </a:xfrm>
          <a:prstGeom prst="rect">
            <a:avLst/>
          </a:prstGeom>
          <a:noFill/>
          <a:ln cap="flat" cmpd="sng" w="19050">
            <a:solidFill>
              <a:srgbClr val="0091DA"/>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338D"/>
                </a:solidFill>
              </a:rPr>
              <a:t>No significant difference from current demand scenario (2022), but </a:t>
            </a:r>
            <a:r>
              <a:rPr b="1" lang="en-US">
                <a:solidFill>
                  <a:schemeClr val="dk2"/>
                </a:solidFill>
              </a:rPr>
              <a:t># of chargers increased</a:t>
            </a:r>
            <a:r>
              <a:rPr lang="en-US">
                <a:solidFill>
                  <a:schemeClr val="dk2"/>
                </a:solidFill>
              </a:rPr>
              <a:t> on each location and </a:t>
            </a:r>
            <a:r>
              <a:rPr b="1" lang="en-US">
                <a:solidFill>
                  <a:schemeClr val="dk2"/>
                </a:solidFill>
              </a:rPr>
              <a:t>more locations added along I-82</a:t>
            </a:r>
            <a:endParaRPr b="1">
              <a:solidFill>
                <a:srgbClr val="00338D"/>
              </a:solidFill>
            </a:endParaRPr>
          </a:p>
        </p:txBody>
      </p:sp>
      <p:cxnSp>
        <p:nvCxnSpPr>
          <p:cNvPr id="343" name="Google Shape;343;g1880ad9d5b6_3_31"/>
          <p:cNvCxnSpPr/>
          <p:nvPr/>
        </p:nvCxnSpPr>
        <p:spPr>
          <a:xfrm>
            <a:off x="8469700" y="4314700"/>
            <a:ext cx="707100" cy="0"/>
          </a:xfrm>
          <a:prstGeom prst="straightConnector1">
            <a:avLst/>
          </a:prstGeom>
          <a:noFill/>
          <a:ln cap="flat" cmpd="sng" w="19050">
            <a:solidFill>
              <a:srgbClr val="0091DA"/>
            </a:solidFill>
            <a:prstDash val="dash"/>
            <a:round/>
            <a:headEnd len="med" w="med" type="oval"/>
            <a:tailEnd len="med" w="med" type="none"/>
          </a:ln>
        </p:spPr>
      </p:cxnSp>
      <p:sp>
        <p:nvSpPr>
          <p:cNvPr id="344" name="Google Shape;344;g1880ad9d5b6_3_31"/>
          <p:cNvSpPr txBox="1"/>
          <p:nvPr/>
        </p:nvSpPr>
        <p:spPr>
          <a:xfrm>
            <a:off x="6822538" y="2896350"/>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I-90</a:t>
            </a:r>
            <a:endParaRPr b="1">
              <a:solidFill>
                <a:srgbClr val="00338D"/>
              </a:solidFill>
            </a:endParaRPr>
          </a:p>
        </p:txBody>
      </p:sp>
      <p:cxnSp>
        <p:nvCxnSpPr>
          <p:cNvPr id="345" name="Google Shape;345;g1880ad9d5b6_3_31"/>
          <p:cNvCxnSpPr/>
          <p:nvPr/>
        </p:nvCxnSpPr>
        <p:spPr>
          <a:xfrm flipH="1">
            <a:off x="4136250" y="1925319"/>
            <a:ext cx="304800" cy="155700"/>
          </a:xfrm>
          <a:prstGeom prst="straightConnector1">
            <a:avLst/>
          </a:prstGeom>
          <a:noFill/>
          <a:ln cap="flat" cmpd="sng" w="19050">
            <a:solidFill>
              <a:srgbClr val="00338D"/>
            </a:solidFill>
            <a:prstDash val="solid"/>
            <a:round/>
            <a:headEnd len="med" w="med" type="none"/>
            <a:tailEnd len="med" w="med" type="none"/>
          </a:ln>
        </p:spPr>
      </p:cxnSp>
      <p:cxnSp>
        <p:nvCxnSpPr>
          <p:cNvPr id="346" name="Google Shape;346;g1880ad9d5b6_3_31"/>
          <p:cNvCxnSpPr/>
          <p:nvPr/>
        </p:nvCxnSpPr>
        <p:spPr>
          <a:xfrm>
            <a:off x="7284750" y="3162769"/>
            <a:ext cx="318000" cy="224100"/>
          </a:xfrm>
          <a:prstGeom prst="straightConnector1">
            <a:avLst/>
          </a:prstGeom>
          <a:noFill/>
          <a:ln cap="flat" cmpd="sng" w="19050">
            <a:solidFill>
              <a:srgbClr val="00338D"/>
            </a:solidFill>
            <a:prstDash val="solid"/>
            <a:round/>
            <a:headEnd len="med" w="med" type="none"/>
            <a:tailEnd len="med" w="med" type="none"/>
          </a:ln>
        </p:spPr>
      </p:cxnSp>
      <p:cxnSp>
        <p:nvCxnSpPr>
          <p:cNvPr id="347" name="Google Shape;347;g1880ad9d5b6_3_31"/>
          <p:cNvCxnSpPr>
            <a:endCxn id="348" idx="0"/>
          </p:cNvCxnSpPr>
          <p:nvPr/>
        </p:nvCxnSpPr>
        <p:spPr>
          <a:xfrm>
            <a:off x="6404338" y="4721950"/>
            <a:ext cx="66900" cy="255300"/>
          </a:xfrm>
          <a:prstGeom prst="straightConnector1">
            <a:avLst/>
          </a:prstGeom>
          <a:noFill/>
          <a:ln cap="flat" cmpd="sng" w="19050">
            <a:solidFill>
              <a:srgbClr val="00338D"/>
            </a:solidFill>
            <a:prstDash val="solid"/>
            <a:round/>
            <a:headEnd len="med" w="med" type="none"/>
            <a:tailEnd len="med" w="med" type="none"/>
          </a:ln>
        </p:spPr>
      </p:cxnSp>
      <p:sp>
        <p:nvSpPr>
          <p:cNvPr id="348" name="Google Shape;348;g1880ad9d5b6_3_31"/>
          <p:cNvSpPr txBox="1"/>
          <p:nvPr/>
        </p:nvSpPr>
        <p:spPr>
          <a:xfrm>
            <a:off x="6204538" y="4977250"/>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I-82</a:t>
            </a:r>
            <a:endParaRPr b="1">
              <a:solidFill>
                <a:srgbClr val="00338D"/>
              </a:solidFill>
            </a:endParaRPr>
          </a:p>
        </p:txBody>
      </p:sp>
      <p:sp>
        <p:nvSpPr>
          <p:cNvPr id="349" name="Google Shape;349;g1880ad9d5b6_3_31"/>
          <p:cNvSpPr txBox="1"/>
          <p:nvPr/>
        </p:nvSpPr>
        <p:spPr>
          <a:xfrm>
            <a:off x="4371763" y="1680813"/>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I-5</a:t>
            </a:r>
            <a:endParaRPr b="1">
              <a:solidFill>
                <a:srgbClr val="00338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g154997b1ee7_1_0"/>
          <p:cNvPicPr preferRelativeResize="0"/>
          <p:nvPr/>
        </p:nvPicPr>
        <p:blipFill>
          <a:blip r:embed="rId3">
            <a:alphaModFix/>
          </a:blip>
          <a:stretch>
            <a:fillRect/>
          </a:stretch>
        </p:blipFill>
        <p:spPr>
          <a:xfrm>
            <a:off x="2385725" y="994775"/>
            <a:ext cx="6635225" cy="4953749"/>
          </a:xfrm>
          <a:prstGeom prst="rect">
            <a:avLst/>
          </a:prstGeom>
          <a:noFill/>
          <a:ln>
            <a:noFill/>
          </a:ln>
        </p:spPr>
      </p:pic>
      <p:sp>
        <p:nvSpPr>
          <p:cNvPr id="355" name="Google Shape;355;g154997b1ee7_1_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356" name="Google Shape;356;g154997b1ee7_1_0"/>
          <p:cNvSpPr txBox="1"/>
          <p:nvPr/>
        </p:nvSpPr>
        <p:spPr>
          <a:xfrm>
            <a:off x="8950200" y="965200"/>
            <a:ext cx="2583600" cy="10467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357" name="Google Shape;357;g154997b1ee7_1_0"/>
          <p:cNvSpPr txBox="1"/>
          <p:nvPr/>
        </p:nvSpPr>
        <p:spPr>
          <a:xfrm>
            <a:off x="9339100" y="5628325"/>
            <a:ext cx="235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2"/>
                </a:solidFill>
              </a:rPr>
              <a:t>Model version: pandas: 1.3.5, gurobipy: 9.5.2 (detail see appendix)</a:t>
            </a:r>
            <a:endParaRPr/>
          </a:p>
        </p:txBody>
      </p:sp>
      <p:sp>
        <p:nvSpPr>
          <p:cNvPr id="358" name="Google Shape;358;g154997b1ee7_1_0"/>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Result - Other Routes: Future Demand Scenario (2030)</a:t>
            </a:r>
            <a:endParaRPr sz="2800"/>
          </a:p>
        </p:txBody>
      </p:sp>
      <p:cxnSp>
        <p:nvCxnSpPr>
          <p:cNvPr id="359" name="Google Shape;359;g154997b1ee7_1_0"/>
          <p:cNvCxnSpPr/>
          <p:nvPr/>
        </p:nvCxnSpPr>
        <p:spPr>
          <a:xfrm>
            <a:off x="6954163" y="3925750"/>
            <a:ext cx="0" cy="0"/>
          </a:xfrm>
          <a:prstGeom prst="straightConnector1">
            <a:avLst/>
          </a:prstGeom>
          <a:noFill/>
          <a:ln cap="flat" cmpd="sng" w="9525">
            <a:solidFill>
              <a:schemeClr val="dk2"/>
            </a:solidFill>
            <a:prstDash val="solid"/>
            <a:round/>
            <a:headEnd len="med" w="med" type="none"/>
            <a:tailEnd len="med" w="med" type="none"/>
          </a:ln>
        </p:spPr>
      </p:cxnSp>
      <p:sp>
        <p:nvSpPr>
          <p:cNvPr id="360" name="Google Shape;360;g154997b1ee7_1_0"/>
          <p:cNvSpPr/>
          <p:nvPr/>
        </p:nvSpPr>
        <p:spPr>
          <a:xfrm>
            <a:off x="995375" y="992450"/>
            <a:ext cx="1390500" cy="4958400"/>
          </a:xfrm>
          <a:prstGeom prst="wedgeRectCallout">
            <a:avLst>
              <a:gd fmla="val 61630" name="adj1"/>
              <a:gd fmla="val 19353" name="adj2"/>
            </a:avLst>
          </a:prstGeom>
          <a:solidFill>
            <a:srgbClr val="00338D"/>
          </a:solid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b="1" lang="en-US">
                <a:solidFill>
                  <a:schemeClr val="lt1"/>
                </a:solidFill>
              </a:rPr>
              <a:t>EV% = </a:t>
            </a:r>
            <a:r>
              <a:rPr b="1" lang="en-US" sz="2000">
                <a:solidFill>
                  <a:schemeClr val="lt1"/>
                </a:solidFill>
              </a:rPr>
              <a:t>5</a:t>
            </a:r>
            <a:r>
              <a:rPr b="1" lang="en-US" sz="2000">
                <a:solidFill>
                  <a:schemeClr val="lt1"/>
                </a:solidFill>
              </a:rPr>
              <a:t>%</a:t>
            </a:r>
            <a:endParaRPr b="1" sz="2000">
              <a:solidFill>
                <a:schemeClr val="lt1"/>
              </a:solidFill>
            </a:endParaRPr>
          </a:p>
          <a:p>
            <a:pPr indent="0" lvl="0" marL="0" rtl="0" algn="l">
              <a:spcBef>
                <a:spcPts val="1000"/>
              </a:spcBef>
              <a:spcAft>
                <a:spcPts val="0"/>
              </a:spcAft>
              <a:buNone/>
            </a:pPr>
            <a:r>
              <a:t/>
            </a:r>
            <a:endParaRPr b="1">
              <a:solidFill>
                <a:schemeClr val="lt1"/>
              </a:solidFill>
            </a:endParaRPr>
          </a:p>
          <a:p>
            <a:pPr indent="0" lvl="0" marL="0" rtl="0" algn="l">
              <a:spcBef>
                <a:spcPts val="0"/>
              </a:spcBef>
              <a:spcAft>
                <a:spcPts val="0"/>
              </a:spcAft>
              <a:buNone/>
            </a:pPr>
            <a:r>
              <a:rPr lang="en-US">
                <a:solidFill>
                  <a:schemeClr val="lt1"/>
                </a:solidFill>
              </a:rPr>
              <a:t>Suggested a total of</a:t>
            </a:r>
            <a:r>
              <a:rPr b="1" lang="en-US">
                <a:solidFill>
                  <a:schemeClr val="lt1"/>
                </a:solidFill>
              </a:rPr>
              <a:t> </a:t>
            </a:r>
            <a:r>
              <a:rPr b="1" lang="en-US" sz="2000">
                <a:solidFill>
                  <a:schemeClr val="lt1"/>
                </a:solidFill>
              </a:rPr>
              <a:t>52</a:t>
            </a:r>
            <a:r>
              <a:rPr b="1" lang="en-US">
                <a:solidFill>
                  <a:schemeClr val="lt1"/>
                </a:solidFill>
              </a:rPr>
              <a:t> </a:t>
            </a:r>
            <a:r>
              <a:rPr lang="en-US">
                <a:solidFill>
                  <a:schemeClr val="lt1"/>
                </a:solidFill>
              </a:rPr>
              <a:t>additional EV charging station locations</a:t>
            </a:r>
            <a:endParaRPr>
              <a:solidFill>
                <a:srgbClr val="FFFFFF"/>
              </a:solidFill>
            </a:endParaRPr>
          </a:p>
        </p:txBody>
      </p:sp>
      <p:sp>
        <p:nvSpPr>
          <p:cNvPr id="361" name="Google Shape;361;g154997b1ee7_1_0"/>
          <p:cNvSpPr txBox="1"/>
          <p:nvPr/>
        </p:nvSpPr>
        <p:spPr>
          <a:xfrm>
            <a:off x="9186700" y="2846050"/>
            <a:ext cx="2015100" cy="2339700"/>
          </a:xfrm>
          <a:prstGeom prst="rect">
            <a:avLst/>
          </a:prstGeom>
          <a:noFill/>
          <a:ln cap="flat" cmpd="sng" w="19050">
            <a:solidFill>
              <a:srgbClr val="0091DA"/>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338D"/>
                </a:solidFill>
              </a:rPr>
              <a:t>As demand further increases, the differences are</a:t>
            </a:r>
            <a:endParaRPr>
              <a:solidFill>
                <a:srgbClr val="00338D"/>
              </a:solidFill>
            </a:endParaRPr>
          </a:p>
          <a:p>
            <a:pPr indent="-203200" lvl="0" marL="285750" rtl="0" algn="l">
              <a:spcBef>
                <a:spcPts val="0"/>
              </a:spcBef>
              <a:spcAft>
                <a:spcPts val="0"/>
              </a:spcAft>
              <a:buClr>
                <a:srgbClr val="00338D"/>
              </a:buClr>
              <a:buSzPts val="1400"/>
              <a:buChar char="●"/>
            </a:pPr>
            <a:r>
              <a:rPr lang="en-US">
                <a:solidFill>
                  <a:srgbClr val="00338D"/>
                </a:solidFill>
              </a:rPr>
              <a:t>Most demand increased in urban area</a:t>
            </a:r>
            <a:endParaRPr>
              <a:solidFill>
                <a:srgbClr val="00338D"/>
              </a:solidFill>
            </a:endParaRPr>
          </a:p>
          <a:p>
            <a:pPr indent="-203200" lvl="0" marL="285750" rtl="0" algn="l">
              <a:spcBef>
                <a:spcPts val="0"/>
              </a:spcBef>
              <a:spcAft>
                <a:spcPts val="0"/>
              </a:spcAft>
              <a:buClr>
                <a:srgbClr val="00338D"/>
              </a:buClr>
              <a:buSzPts val="1400"/>
              <a:buChar char="●"/>
            </a:pPr>
            <a:r>
              <a:rPr lang="en-US">
                <a:solidFill>
                  <a:srgbClr val="00338D"/>
                </a:solidFill>
              </a:rPr>
              <a:t># of chargers along I-5 increased more than on other routes</a:t>
            </a:r>
            <a:endParaRPr>
              <a:solidFill>
                <a:srgbClr val="00338D"/>
              </a:solidFill>
            </a:endParaRPr>
          </a:p>
        </p:txBody>
      </p:sp>
      <p:cxnSp>
        <p:nvCxnSpPr>
          <p:cNvPr id="362" name="Google Shape;362;g154997b1ee7_1_0"/>
          <p:cNvCxnSpPr/>
          <p:nvPr/>
        </p:nvCxnSpPr>
        <p:spPr>
          <a:xfrm>
            <a:off x="8480500" y="4314700"/>
            <a:ext cx="707100" cy="0"/>
          </a:xfrm>
          <a:prstGeom prst="straightConnector1">
            <a:avLst/>
          </a:prstGeom>
          <a:noFill/>
          <a:ln cap="flat" cmpd="sng" w="19050">
            <a:solidFill>
              <a:srgbClr val="0091DA"/>
            </a:solidFill>
            <a:prstDash val="dash"/>
            <a:round/>
            <a:headEnd len="med" w="med" type="oval"/>
            <a:tailEnd len="med" w="med" type="none"/>
          </a:ln>
        </p:spPr>
      </p:cxnSp>
      <p:sp>
        <p:nvSpPr>
          <p:cNvPr id="363" name="Google Shape;363;g154997b1ee7_1_0"/>
          <p:cNvSpPr/>
          <p:nvPr/>
        </p:nvSpPr>
        <p:spPr>
          <a:xfrm>
            <a:off x="6293325" y="4406450"/>
            <a:ext cx="533400" cy="533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54997b1ee7_1_0"/>
          <p:cNvSpPr/>
          <p:nvPr/>
        </p:nvSpPr>
        <p:spPr>
          <a:xfrm>
            <a:off x="7645000" y="2936750"/>
            <a:ext cx="533400" cy="533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154997b1ee7_1_0"/>
          <p:cNvSpPr/>
          <p:nvPr/>
        </p:nvSpPr>
        <p:spPr>
          <a:xfrm>
            <a:off x="3807375" y="2222550"/>
            <a:ext cx="831300" cy="83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154997b1ee7_1_0"/>
          <p:cNvSpPr/>
          <p:nvPr/>
        </p:nvSpPr>
        <p:spPr>
          <a:xfrm>
            <a:off x="3956325" y="3373150"/>
            <a:ext cx="533400" cy="533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154997b1ee7_1_0"/>
          <p:cNvSpPr txBox="1"/>
          <p:nvPr/>
        </p:nvSpPr>
        <p:spPr>
          <a:xfrm>
            <a:off x="6833338" y="2896350"/>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I-90</a:t>
            </a:r>
            <a:endParaRPr b="1">
              <a:solidFill>
                <a:srgbClr val="00338D"/>
              </a:solidFill>
            </a:endParaRPr>
          </a:p>
        </p:txBody>
      </p:sp>
      <p:cxnSp>
        <p:nvCxnSpPr>
          <p:cNvPr id="368" name="Google Shape;368;g154997b1ee7_1_0"/>
          <p:cNvCxnSpPr/>
          <p:nvPr/>
        </p:nvCxnSpPr>
        <p:spPr>
          <a:xfrm flipH="1">
            <a:off x="4147050" y="1925319"/>
            <a:ext cx="304800" cy="155700"/>
          </a:xfrm>
          <a:prstGeom prst="straightConnector1">
            <a:avLst/>
          </a:prstGeom>
          <a:noFill/>
          <a:ln cap="flat" cmpd="sng" w="19050">
            <a:solidFill>
              <a:srgbClr val="00338D"/>
            </a:solidFill>
            <a:prstDash val="solid"/>
            <a:round/>
            <a:headEnd len="med" w="med" type="none"/>
            <a:tailEnd len="med" w="med" type="none"/>
          </a:ln>
        </p:spPr>
      </p:cxnSp>
      <p:cxnSp>
        <p:nvCxnSpPr>
          <p:cNvPr id="369" name="Google Shape;369;g154997b1ee7_1_0"/>
          <p:cNvCxnSpPr/>
          <p:nvPr/>
        </p:nvCxnSpPr>
        <p:spPr>
          <a:xfrm>
            <a:off x="7295550" y="3162769"/>
            <a:ext cx="318000" cy="224100"/>
          </a:xfrm>
          <a:prstGeom prst="straightConnector1">
            <a:avLst/>
          </a:prstGeom>
          <a:noFill/>
          <a:ln cap="flat" cmpd="sng" w="19050">
            <a:solidFill>
              <a:srgbClr val="00338D"/>
            </a:solidFill>
            <a:prstDash val="solid"/>
            <a:round/>
            <a:headEnd len="med" w="med" type="none"/>
            <a:tailEnd len="med" w="med" type="none"/>
          </a:ln>
        </p:spPr>
      </p:cxnSp>
      <p:cxnSp>
        <p:nvCxnSpPr>
          <p:cNvPr id="370" name="Google Shape;370;g154997b1ee7_1_0"/>
          <p:cNvCxnSpPr>
            <a:endCxn id="371" idx="0"/>
          </p:cNvCxnSpPr>
          <p:nvPr/>
        </p:nvCxnSpPr>
        <p:spPr>
          <a:xfrm>
            <a:off x="6415138" y="4721950"/>
            <a:ext cx="66900" cy="255300"/>
          </a:xfrm>
          <a:prstGeom prst="straightConnector1">
            <a:avLst/>
          </a:prstGeom>
          <a:noFill/>
          <a:ln cap="flat" cmpd="sng" w="19050">
            <a:solidFill>
              <a:srgbClr val="00338D"/>
            </a:solidFill>
            <a:prstDash val="solid"/>
            <a:round/>
            <a:headEnd len="med" w="med" type="none"/>
            <a:tailEnd len="med" w="med" type="none"/>
          </a:ln>
        </p:spPr>
      </p:cxnSp>
      <p:sp>
        <p:nvSpPr>
          <p:cNvPr id="371" name="Google Shape;371;g154997b1ee7_1_0"/>
          <p:cNvSpPr txBox="1"/>
          <p:nvPr/>
        </p:nvSpPr>
        <p:spPr>
          <a:xfrm>
            <a:off x="6215338" y="4977250"/>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I-82</a:t>
            </a:r>
            <a:endParaRPr b="1">
              <a:solidFill>
                <a:srgbClr val="00338D"/>
              </a:solidFill>
            </a:endParaRPr>
          </a:p>
        </p:txBody>
      </p:sp>
      <p:sp>
        <p:nvSpPr>
          <p:cNvPr id="372" name="Google Shape;372;g154997b1ee7_1_0"/>
          <p:cNvSpPr txBox="1"/>
          <p:nvPr/>
        </p:nvSpPr>
        <p:spPr>
          <a:xfrm>
            <a:off x="4382563" y="1680813"/>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I-5</a:t>
            </a:r>
            <a:endParaRPr b="1">
              <a:solidFill>
                <a:srgbClr val="00338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7d58849a11_0_11"/>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Business Case</a:t>
            </a:r>
            <a:endParaRPr sz="2800"/>
          </a:p>
        </p:txBody>
      </p:sp>
      <p:sp>
        <p:nvSpPr>
          <p:cNvPr id="378" name="Google Shape;378;g17d58849a11_0_1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3</a:t>
            </a:r>
            <a:endParaRPr b="0" i="0" sz="2500" u="none" cap="none" strike="noStrike">
              <a:solidFill>
                <a:schemeClr val="lt2"/>
              </a:solidFill>
              <a:latin typeface="Arial"/>
              <a:ea typeface="Arial"/>
              <a:cs typeface="Arial"/>
              <a:sym typeface="Arial"/>
            </a:endParaRPr>
          </a:p>
        </p:txBody>
      </p:sp>
      <p:sp>
        <p:nvSpPr>
          <p:cNvPr id="379" name="Google Shape;379;g17d58849a11_0_11"/>
          <p:cNvSpPr txBox="1"/>
          <p:nvPr>
            <p:ph idx="1" type="body"/>
          </p:nvPr>
        </p:nvSpPr>
        <p:spPr>
          <a:xfrm>
            <a:off x="1003200" y="1708150"/>
            <a:ext cx="10185600" cy="1252500"/>
          </a:xfrm>
          <a:prstGeom prst="rect">
            <a:avLst/>
          </a:prstGeom>
        </p:spPr>
        <p:txBody>
          <a:bodyPr anchorCtr="0" anchor="ctr" bIns="54000" lIns="54000" spcFirstLastPara="1" rIns="54000" wrap="square" tIns="54000">
            <a:noAutofit/>
          </a:bodyPr>
          <a:lstStyle/>
          <a:p>
            <a:pPr indent="0" lvl="0" marL="0" rtl="0" algn="l">
              <a:spcBef>
                <a:spcPts val="0"/>
              </a:spcBef>
              <a:spcAft>
                <a:spcPts val="0"/>
              </a:spcAft>
              <a:buNone/>
            </a:pPr>
            <a:r>
              <a:rPr lang="en-US" sz="1800"/>
              <a:t>Among all the proposed locations the </a:t>
            </a:r>
            <a:r>
              <a:rPr lang="en-US" sz="1800"/>
              <a:t>model</a:t>
            </a:r>
            <a:r>
              <a:rPr lang="en-US" sz="1800"/>
              <a:t> produced, work out an indicator to suggest whether the</a:t>
            </a:r>
            <a:r>
              <a:rPr lang="en-US" sz="1800"/>
              <a:t> location is suitable for actually building a charging station.</a:t>
            </a:r>
            <a:r>
              <a:rPr lang="en-US" sz="1800"/>
              <a:t> What will be the factors and </a:t>
            </a:r>
            <a:r>
              <a:rPr lang="en-US" sz="1800"/>
              <a:t>actual gain/lost</a:t>
            </a:r>
            <a:r>
              <a:rPr lang="en-US" sz="1800"/>
              <a:t>?</a:t>
            </a:r>
            <a:endParaRPr sz="1800"/>
          </a:p>
        </p:txBody>
      </p:sp>
      <p:sp>
        <p:nvSpPr>
          <p:cNvPr id="380" name="Google Shape;380;g17d58849a11_0_11"/>
          <p:cNvSpPr txBox="1"/>
          <p:nvPr>
            <p:ph idx="2" type="body"/>
          </p:nvPr>
        </p:nvSpPr>
        <p:spPr>
          <a:xfrm>
            <a:off x="1003200" y="1322400"/>
            <a:ext cx="10185600" cy="388800"/>
          </a:xfrm>
          <a:prstGeom prst="rect">
            <a:avLst/>
          </a:prstGeom>
        </p:spPr>
        <p:txBody>
          <a:bodyPr anchorCtr="0" anchor="ctr" bIns="54000" lIns="54000" spcFirstLastPara="1" rIns="54000" wrap="square" tIns="54000">
            <a:noAutofit/>
          </a:bodyPr>
          <a:lstStyle/>
          <a:p>
            <a:pPr indent="0" lvl="0" marL="0" rtl="0" algn="l">
              <a:spcBef>
                <a:spcPts val="0"/>
              </a:spcBef>
              <a:spcAft>
                <a:spcPts val="0"/>
              </a:spcAft>
              <a:buNone/>
            </a:pPr>
            <a:r>
              <a:rPr lang="en-US"/>
              <a:t>Proposed Questions to Solve</a:t>
            </a:r>
            <a:endParaRPr/>
          </a:p>
        </p:txBody>
      </p:sp>
      <p:sp>
        <p:nvSpPr>
          <p:cNvPr id="381" name="Google Shape;381;g17d58849a11_0_11"/>
          <p:cNvSpPr txBox="1"/>
          <p:nvPr>
            <p:ph idx="5" type="body"/>
          </p:nvPr>
        </p:nvSpPr>
        <p:spPr>
          <a:xfrm>
            <a:off x="1003200" y="3733700"/>
            <a:ext cx="4968000" cy="2143200"/>
          </a:xfrm>
          <a:prstGeom prst="rect">
            <a:avLst/>
          </a:prstGeom>
        </p:spPr>
        <p:txBody>
          <a:bodyPr anchorCtr="0" anchor="t" bIns="54000" lIns="54000" spcFirstLastPara="1" rIns="54000" wrap="square" tIns="54000">
            <a:noAutofit/>
          </a:bodyPr>
          <a:lstStyle/>
          <a:p>
            <a:pPr indent="-323850" lvl="0" marL="457200" rtl="0" algn="l">
              <a:spcBef>
                <a:spcPts val="0"/>
              </a:spcBef>
              <a:spcAft>
                <a:spcPts val="0"/>
              </a:spcAft>
              <a:buSzPts val="1500"/>
              <a:buChar char="●"/>
            </a:pPr>
            <a:r>
              <a:rPr lang="en-US"/>
              <a:t>Natural Risk Index</a:t>
            </a:r>
            <a:endParaRPr/>
          </a:p>
          <a:p>
            <a:pPr indent="-323850" lvl="0" marL="457200" rtl="0" algn="l">
              <a:spcBef>
                <a:spcPts val="0"/>
              </a:spcBef>
              <a:spcAft>
                <a:spcPts val="0"/>
              </a:spcAft>
              <a:buSzPts val="1500"/>
              <a:buChar char="●"/>
            </a:pPr>
            <a:r>
              <a:rPr lang="en-US"/>
              <a:t>Crime rate</a:t>
            </a:r>
            <a:endParaRPr/>
          </a:p>
          <a:p>
            <a:pPr indent="-323850" lvl="0" marL="457200" rtl="0" algn="l">
              <a:spcBef>
                <a:spcPts val="0"/>
              </a:spcBef>
              <a:spcAft>
                <a:spcPts val="0"/>
              </a:spcAft>
              <a:buSzPts val="1500"/>
              <a:buChar char="●"/>
            </a:pPr>
            <a:r>
              <a:rPr lang="en-US"/>
              <a:t>Energy capacity</a:t>
            </a:r>
            <a:endParaRPr/>
          </a:p>
          <a:p>
            <a:pPr indent="-323850" lvl="0" marL="457200" rtl="0" algn="l">
              <a:spcBef>
                <a:spcPts val="0"/>
              </a:spcBef>
              <a:spcAft>
                <a:spcPts val="0"/>
              </a:spcAft>
              <a:buSzPts val="1500"/>
              <a:buChar char="●"/>
            </a:pPr>
            <a:r>
              <a:rPr lang="en-US"/>
              <a:t>Nearby attractions or eating places</a:t>
            </a:r>
            <a:endParaRPr/>
          </a:p>
          <a:p>
            <a:pPr indent="-323850" lvl="0" marL="457200" rtl="0" algn="l">
              <a:spcBef>
                <a:spcPts val="0"/>
              </a:spcBef>
              <a:spcAft>
                <a:spcPts val="0"/>
              </a:spcAft>
              <a:buSzPts val="1500"/>
              <a:buChar char="●"/>
            </a:pPr>
            <a:r>
              <a:rPr lang="en-US"/>
              <a:t>Nearby parking lots</a:t>
            </a:r>
            <a:endParaRPr/>
          </a:p>
          <a:p>
            <a:pPr indent="-323850" lvl="0" marL="457200" rtl="0" algn="l">
              <a:spcBef>
                <a:spcPts val="0"/>
              </a:spcBef>
              <a:spcAft>
                <a:spcPts val="0"/>
              </a:spcAft>
              <a:buSzPts val="1500"/>
              <a:buChar char="●"/>
            </a:pPr>
            <a:r>
              <a:rPr lang="en-US"/>
              <a:t>Cost of building the station and chargers</a:t>
            </a:r>
            <a:endParaRPr/>
          </a:p>
        </p:txBody>
      </p:sp>
      <p:sp>
        <p:nvSpPr>
          <p:cNvPr id="382" name="Google Shape;382;g17d58849a11_0_11"/>
          <p:cNvSpPr txBox="1"/>
          <p:nvPr>
            <p:ph idx="6" type="body"/>
          </p:nvPr>
        </p:nvSpPr>
        <p:spPr>
          <a:xfrm>
            <a:off x="1003200" y="3344907"/>
            <a:ext cx="4968000" cy="388800"/>
          </a:xfrm>
          <a:prstGeom prst="rect">
            <a:avLst/>
          </a:prstGeom>
        </p:spPr>
        <p:txBody>
          <a:bodyPr anchorCtr="0" anchor="ctr" bIns="54000" lIns="54000" spcFirstLastPara="1" rIns="54000" wrap="square" tIns="54000">
            <a:noAutofit/>
          </a:bodyPr>
          <a:lstStyle/>
          <a:p>
            <a:pPr indent="0" lvl="0" marL="0" rtl="0" algn="l">
              <a:spcBef>
                <a:spcPts val="0"/>
              </a:spcBef>
              <a:spcAft>
                <a:spcPts val="0"/>
              </a:spcAft>
              <a:buNone/>
            </a:pPr>
            <a:r>
              <a:rPr lang="en-US"/>
              <a:t>Factors to consider</a:t>
            </a:r>
            <a:endParaRPr/>
          </a:p>
        </p:txBody>
      </p:sp>
      <p:sp>
        <p:nvSpPr>
          <p:cNvPr id="383" name="Google Shape;383;g17d58849a11_0_11"/>
          <p:cNvSpPr txBox="1"/>
          <p:nvPr>
            <p:ph idx="7" type="body"/>
          </p:nvPr>
        </p:nvSpPr>
        <p:spPr>
          <a:xfrm>
            <a:off x="6220800" y="3718400"/>
            <a:ext cx="4968000" cy="2143200"/>
          </a:xfrm>
          <a:prstGeom prst="rect">
            <a:avLst/>
          </a:prstGeom>
        </p:spPr>
        <p:txBody>
          <a:bodyPr anchorCtr="0" anchor="t" bIns="54000" lIns="54000" spcFirstLastPara="1" rIns="54000" wrap="square" tIns="54000">
            <a:noAutofit/>
          </a:bodyPr>
          <a:lstStyle/>
          <a:p>
            <a:pPr indent="-323850" lvl="0" marL="457200" rtl="0" algn="l">
              <a:spcBef>
                <a:spcPts val="0"/>
              </a:spcBef>
              <a:spcAft>
                <a:spcPts val="0"/>
              </a:spcAft>
              <a:buSzPts val="1500"/>
              <a:buAutoNum type="arabicPeriod"/>
            </a:pPr>
            <a:r>
              <a:rPr lang="en-US"/>
              <a:t>Between 0-1, create a score indicating whether the place is better</a:t>
            </a:r>
            <a:endParaRPr/>
          </a:p>
          <a:p>
            <a:pPr indent="-323850" lvl="1" marL="914400" rtl="0" algn="l">
              <a:spcBef>
                <a:spcPts val="0"/>
              </a:spcBef>
              <a:spcAft>
                <a:spcPts val="0"/>
              </a:spcAft>
              <a:buSzPts val="1500"/>
              <a:buAutoNum type="alphaLcPeriod"/>
            </a:pPr>
            <a:r>
              <a:rPr lang="en-US"/>
              <a:t>Utilize the classification model build previously</a:t>
            </a:r>
            <a:endParaRPr/>
          </a:p>
          <a:p>
            <a:pPr indent="-323850" lvl="1" marL="914400" rtl="0" algn="l">
              <a:spcBef>
                <a:spcPts val="0"/>
              </a:spcBef>
              <a:spcAft>
                <a:spcPts val="0"/>
              </a:spcAft>
              <a:buSzPts val="1500"/>
              <a:buAutoNum type="alphaLcPeriod"/>
            </a:pPr>
            <a:r>
              <a:rPr lang="en-US"/>
              <a:t>Concern: lack of optimal training data</a:t>
            </a:r>
            <a:endParaRPr/>
          </a:p>
          <a:p>
            <a:pPr indent="-323850" lvl="0" marL="457200" rtl="0" algn="l">
              <a:spcBef>
                <a:spcPts val="0"/>
              </a:spcBef>
              <a:spcAft>
                <a:spcPts val="0"/>
              </a:spcAft>
              <a:buSzPts val="1500"/>
              <a:buAutoNum type="arabicPeriod"/>
            </a:pPr>
            <a:r>
              <a:rPr lang="en-US"/>
              <a:t>Create a scoring system using linear combinations with factors and create different prize/penalty on each </a:t>
            </a:r>
            <a:r>
              <a:rPr lang="en-US"/>
              <a:t>factors</a:t>
            </a:r>
            <a:endParaRPr/>
          </a:p>
        </p:txBody>
      </p:sp>
      <p:sp>
        <p:nvSpPr>
          <p:cNvPr id="384" name="Google Shape;384;g17d58849a11_0_11"/>
          <p:cNvSpPr txBox="1"/>
          <p:nvPr>
            <p:ph idx="8" type="body"/>
          </p:nvPr>
        </p:nvSpPr>
        <p:spPr>
          <a:xfrm>
            <a:off x="6220800" y="3344907"/>
            <a:ext cx="4968000" cy="388800"/>
          </a:xfrm>
          <a:prstGeom prst="rect">
            <a:avLst/>
          </a:prstGeom>
        </p:spPr>
        <p:txBody>
          <a:bodyPr anchorCtr="0" anchor="ctr" bIns="54000" lIns="54000" spcFirstLastPara="1" rIns="54000" wrap="square" tIns="54000">
            <a:noAutofit/>
          </a:bodyPr>
          <a:lstStyle/>
          <a:p>
            <a:pPr indent="0" lvl="0" marL="0" rtl="0" algn="l">
              <a:spcBef>
                <a:spcPts val="0"/>
              </a:spcBef>
              <a:spcAft>
                <a:spcPts val="0"/>
              </a:spcAft>
              <a:buNone/>
            </a:pPr>
            <a:r>
              <a:rPr lang="en-US"/>
              <a:t>Proposed Approach</a:t>
            </a:r>
            <a:r>
              <a:rPr lang="en-US"/>
              <a:t>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594ededcb6_0_26"/>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Next Steps</a:t>
            </a:r>
            <a:endParaRPr sz="2800"/>
          </a:p>
        </p:txBody>
      </p:sp>
      <p:sp>
        <p:nvSpPr>
          <p:cNvPr id="390" name="Google Shape;390;g1594ededcb6_0_26"/>
          <p:cNvSpPr txBox="1"/>
          <p:nvPr>
            <p:ph idx="4294967295" type="body"/>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rtl="0" algn="l">
              <a:lnSpc>
                <a:spcPct val="100000"/>
              </a:lnSpc>
              <a:spcBef>
                <a:spcPts val="600"/>
              </a:spcBef>
              <a:spcAft>
                <a:spcPts val="0"/>
              </a:spcAft>
              <a:buSzPts val="1500"/>
              <a:buFont typeface="Arial"/>
              <a:buNone/>
            </a:pPr>
            <a:r>
              <a:t/>
            </a:r>
            <a:endParaRPr>
              <a:solidFill>
                <a:schemeClr val="dk2"/>
              </a:solidFill>
            </a:endParaRPr>
          </a:p>
          <a:p>
            <a:pPr indent="-285750" lvl="1" marL="285750" rtl="0" algn="l">
              <a:lnSpc>
                <a:spcPct val="100000"/>
              </a:lnSpc>
              <a:spcBef>
                <a:spcPts val="600"/>
              </a:spcBef>
              <a:spcAft>
                <a:spcPts val="0"/>
              </a:spcAft>
              <a:buClr>
                <a:schemeClr val="dk2"/>
              </a:buClr>
              <a:buSzPts val="2000"/>
              <a:buFont typeface="Arial"/>
              <a:buChar char="•"/>
            </a:pPr>
            <a:r>
              <a:rPr b="1" lang="en-US" sz="2000"/>
              <a:t>Action items:</a:t>
            </a:r>
            <a:endParaRPr b="1" sz="2000"/>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Model comparison: consider other objective functions and compare the evaluation metrics (required by Columbia professor)</a:t>
            </a:r>
            <a:endParaRPr sz="1700">
              <a:solidFill>
                <a:schemeClr val="dk2"/>
              </a:solidFill>
            </a:endParaRPr>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Proceed with business case</a:t>
            </a:r>
            <a:endParaRPr sz="1700">
              <a:solidFill>
                <a:schemeClr val="dk2"/>
              </a:solidFill>
            </a:endParaRPr>
          </a:p>
          <a:p>
            <a:pPr indent="-336550" lvl="3" marL="1828800" rtl="0" algn="l">
              <a:lnSpc>
                <a:spcPct val="100000"/>
              </a:lnSpc>
              <a:spcBef>
                <a:spcPts val="600"/>
              </a:spcBef>
              <a:spcAft>
                <a:spcPts val="0"/>
              </a:spcAft>
              <a:buClr>
                <a:schemeClr val="dk2"/>
              </a:buClr>
              <a:buSzPts val="1700"/>
              <a:buChar char="-"/>
            </a:pPr>
            <a:r>
              <a:rPr lang="en-US" sz="1700">
                <a:solidFill>
                  <a:schemeClr val="dk2"/>
                </a:solidFill>
              </a:rPr>
              <a:t>Gather enough data and work out a first/naive version of insights and solutions</a:t>
            </a:r>
            <a:endParaRPr sz="1700">
              <a:solidFill>
                <a:schemeClr val="dk2"/>
              </a:solidFill>
            </a:endParaRPr>
          </a:p>
        </p:txBody>
      </p:sp>
      <p:sp>
        <p:nvSpPr>
          <p:cNvPr id="391" name="Google Shape;391;g1594ededcb6_0_2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4</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1"/>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000"/>
              <a:buFont typeface="Arial"/>
              <a:buNone/>
            </a:pPr>
            <a:r>
              <a:rPr lang="en-US"/>
              <a:t>Appendix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880ad9d5b6_1_16"/>
          <p:cNvSpPr txBox="1"/>
          <p:nvPr>
            <p:ph type="title"/>
          </p:nvPr>
        </p:nvSpPr>
        <p:spPr>
          <a:xfrm>
            <a:off x="430025" y="431800"/>
            <a:ext cx="10763700" cy="5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800"/>
              <a:t>Modeling Deep Dive: Future EV% Projection - EV count projection</a:t>
            </a:r>
            <a:endParaRPr/>
          </a:p>
        </p:txBody>
      </p:sp>
      <p:pic>
        <p:nvPicPr>
          <p:cNvPr id="403" name="Google Shape;403;g1880ad9d5b6_1_16"/>
          <p:cNvPicPr preferRelativeResize="0"/>
          <p:nvPr/>
        </p:nvPicPr>
        <p:blipFill>
          <a:blip r:embed="rId3">
            <a:alphaModFix/>
          </a:blip>
          <a:stretch>
            <a:fillRect/>
          </a:stretch>
        </p:blipFill>
        <p:spPr>
          <a:xfrm>
            <a:off x="430025" y="1813650"/>
            <a:ext cx="5562600" cy="3409950"/>
          </a:xfrm>
          <a:prstGeom prst="rect">
            <a:avLst/>
          </a:prstGeom>
          <a:noFill/>
          <a:ln>
            <a:noFill/>
          </a:ln>
        </p:spPr>
      </p:pic>
      <p:pic>
        <p:nvPicPr>
          <p:cNvPr id="404" name="Google Shape;404;g1880ad9d5b6_1_16"/>
          <p:cNvPicPr preferRelativeResize="0"/>
          <p:nvPr/>
        </p:nvPicPr>
        <p:blipFill>
          <a:blip r:embed="rId4">
            <a:alphaModFix/>
          </a:blip>
          <a:stretch>
            <a:fillRect/>
          </a:stretch>
        </p:blipFill>
        <p:spPr>
          <a:xfrm>
            <a:off x="6104550" y="1813650"/>
            <a:ext cx="5657417" cy="3409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17d6ed877b5_0_0"/>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US"/>
              <a:t>Python Libraries Used</a:t>
            </a:r>
            <a:endParaRPr/>
          </a:p>
        </p:txBody>
      </p:sp>
      <p:sp>
        <p:nvSpPr>
          <p:cNvPr id="411" name="Google Shape;411;g17d6ed877b5_0_0"/>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0"/>
              </a:spcBef>
              <a:spcAft>
                <a:spcPts val="0"/>
              </a:spcAft>
              <a:buSzPts val="2000"/>
              <a:buChar char="●"/>
            </a:pPr>
            <a:r>
              <a:rPr lang="en-US" sz="1700"/>
              <a:t>pandas: 1.3.5</a:t>
            </a:r>
            <a:endParaRPr sz="1700"/>
          </a:p>
          <a:p>
            <a:pPr indent="-355600" lvl="0" marL="457200" rtl="0" algn="l">
              <a:lnSpc>
                <a:spcPct val="100000"/>
              </a:lnSpc>
              <a:spcBef>
                <a:spcPts val="0"/>
              </a:spcBef>
              <a:spcAft>
                <a:spcPts val="0"/>
              </a:spcAft>
              <a:buSzPts val="2000"/>
              <a:buChar char="●"/>
            </a:pPr>
            <a:r>
              <a:rPr lang="en-US" sz="1700"/>
              <a:t>numpy: 1.21.6</a:t>
            </a:r>
            <a:endParaRPr sz="1700"/>
          </a:p>
          <a:p>
            <a:pPr indent="-355600" lvl="0" marL="457200" rtl="0" algn="l">
              <a:lnSpc>
                <a:spcPct val="100000"/>
              </a:lnSpc>
              <a:spcBef>
                <a:spcPts val="0"/>
              </a:spcBef>
              <a:spcAft>
                <a:spcPts val="0"/>
              </a:spcAft>
              <a:buSzPts val="2000"/>
              <a:buChar char="●"/>
            </a:pPr>
            <a:r>
              <a:rPr lang="en-US" sz="1700"/>
              <a:t>gurobipy: 9.5.2</a:t>
            </a:r>
            <a:endParaRPr sz="1700"/>
          </a:p>
          <a:p>
            <a:pPr indent="-355600" lvl="0" marL="457200" rtl="0" algn="l">
              <a:lnSpc>
                <a:spcPct val="100000"/>
              </a:lnSpc>
              <a:spcBef>
                <a:spcPts val="0"/>
              </a:spcBef>
              <a:spcAft>
                <a:spcPts val="0"/>
              </a:spcAft>
              <a:buSzPts val="2000"/>
              <a:buChar char="●"/>
            </a:pPr>
            <a:r>
              <a:rPr lang="en-US" sz="1700"/>
              <a:t>geopy: 1.17.0</a:t>
            </a:r>
            <a:endParaRPr sz="1700"/>
          </a:p>
          <a:p>
            <a:pPr indent="-355600" lvl="0" marL="457200" rtl="0" algn="l">
              <a:lnSpc>
                <a:spcPct val="100000"/>
              </a:lnSpc>
              <a:spcBef>
                <a:spcPts val="0"/>
              </a:spcBef>
              <a:spcAft>
                <a:spcPts val="0"/>
              </a:spcAft>
              <a:buSzPts val="2000"/>
              <a:buChar char="●"/>
            </a:pPr>
            <a:r>
              <a:rPr lang="en-US" sz="1700"/>
              <a:t>folium: 0.12.1.post1</a:t>
            </a:r>
            <a:endParaRPr sz="1700"/>
          </a:p>
          <a:p>
            <a:pPr indent="-336550" lvl="0" marL="457200" rtl="0" algn="l">
              <a:lnSpc>
                <a:spcPct val="100000"/>
              </a:lnSpc>
              <a:spcBef>
                <a:spcPts val="0"/>
              </a:spcBef>
              <a:spcAft>
                <a:spcPts val="0"/>
              </a:spcAft>
              <a:buSzPts val="1700"/>
              <a:buChar char="●"/>
            </a:pPr>
            <a:r>
              <a:rPr lang="en-US" sz="1700"/>
              <a:t>requests: 2.23.0</a:t>
            </a:r>
            <a:endParaRPr sz="1700"/>
          </a:p>
          <a:p>
            <a:pPr indent="-336550" lvl="0" marL="457200" rtl="0" algn="l">
              <a:lnSpc>
                <a:spcPct val="100000"/>
              </a:lnSpc>
              <a:spcBef>
                <a:spcPts val="0"/>
              </a:spcBef>
              <a:spcAft>
                <a:spcPts val="0"/>
              </a:spcAft>
              <a:buSzPts val="1700"/>
              <a:buChar char="●"/>
            </a:pPr>
            <a:r>
              <a:rPr lang="en-US" sz="1700"/>
              <a:t>json: 2.0.9</a:t>
            </a:r>
            <a:endParaRPr sz="1700"/>
          </a:p>
          <a:p>
            <a:pPr indent="0" lvl="0" marL="0" rtl="0" algn="l">
              <a:lnSpc>
                <a:spcPct val="100000"/>
              </a:lnSpc>
              <a:spcBef>
                <a:spcPts val="0"/>
              </a:spcBef>
              <a:spcAft>
                <a:spcPts val="0"/>
              </a:spcAft>
              <a:buSzPts val="1800"/>
              <a:buNone/>
            </a:pPr>
            <a:r>
              <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16e17af7367_0_816"/>
          <p:cNvSpPr txBox="1"/>
          <p:nvPr>
            <p:ph idx="1" type="body"/>
          </p:nvPr>
        </p:nvSpPr>
        <p:spPr>
          <a:xfrm>
            <a:off x="2729163" y="4642764"/>
            <a:ext cx="7851900" cy="398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418" name="Google Shape;418;g16e17af7367_0_816"/>
          <p:cNvSpPr txBox="1"/>
          <p:nvPr>
            <p:ph idx="2" type="body"/>
          </p:nvPr>
        </p:nvSpPr>
        <p:spPr>
          <a:xfrm>
            <a:off x="2729163" y="5107252"/>
            <a:ext cx="7851900" cy="16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419" name="Google Shape;419;g16e17af7367_0_816"/>
          <p:cNvSpPr txBox="1"/>
          <p:nvPr>
            <p:ph idx="3" type="body"/>
          </p:nvPr>
        </p:nvSpPr>
        <p:spPr>
          <a:xfrm>
            <a:off x="2729163" y="3831757"/>
            <a:ext cx="7851900" cy="64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420" name="Google Shape;420;g16e17af7367_0_816"/>
          <p:cNvSpPr txBox="1"/>
          <p:nvPr>
            <p:ph idx="4" type="body"/>
          </p:nvPr>
        </p:nvSpPr>
        <p:spPr>
          <a:xfrm>
            <a:off x="2729163" y="3480007"/>
            <a:ext cx="2411700" cy="11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
          <p:cNvSpPr txBox="1"/>
          <p:nvPr>
            <p:ph type="title"/>
          </p:nvPr>
        </p:nvSpPr>
        <p:spPr>
          <a:xfrm>
            <a:off x="998400" y="51888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Agenda</a:t>
            </a:r>
            <a:endParaRPr/>
          </a:p>
        </p:txBody>
      </p:sp>
      <p:sp>
        <p:nvSpPr>
          <p:cNvPr id="203" name="Google Shape;203;p2"/>
          <p:cNvSpPr/>
          <p:nvPr/>
        </p:nvSpPr>
        <p:spPr>
          <a:xfrm rot="10800000">
            <a:off x="2541476" y="162176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txBox="1"/>
          <p:nvPr/>
        </p:nvSpPr>
        <p:spPr>
          <a:xfrm>
            <a:off x="2734157" y="1621502"/>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From Last Week</a:t>
            </a:r>
            <a:endParaRPr b="1" i="0" sz="1400" u="none" cap="none" strike="noStrike">
              <a:solidFill>
                <a:schemeClr val="lt1"/>
              </a:solidFill>
              <a:latin typeface="Arial"/>
              <a:ea typeface="Arial"/>
              <a:cs typeface="Arial"/>
              <a:sym typeface="Arial"/>
            </a:endParaRPr>
          </a:p>
        </p:txBody>
      </p:sp>
      <p:sp>
        <p:nvSpPr>
          <p:cNvPr id="205" name="Google Shape;205;p2"/>
          <p:cNvSpPr/>
          <p:nvPr/>
        </p:nvSpPr>
        <p:spPr>
          <a:xfrm>
            <a:off x="2122226" y="1610688"/>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2400" u="none" cap="none" strike="noStrike">
                <a:solidFill>
                  <a:schemeClr val="lt1"/>
                </a:solidFill>
                <a:latin typeface="Arial"/>
                <a:ea typeface="Arial"/>
                <a:cs typeface="Arial"/>
                <a:sym typeface="Arial"/>
              </a:rPr>
              <a:t>1</a:t>
            </a:r>
            <a:endParaRPr b="0" i="0" sz="3000" u="none" cap="none" strike="noStrike">
              <a:solidFill>
                <a:schemeClr val="lt2"/>
              </a:solidFill>
              <a:latin typeface="Arial"/>
              <a:ea typeface="Arial"/>
              <a:cs typeface="Arial"/>
              <a:sym typeface="Arial"/>
            </a:endParaRPr>
          </a:p>
        </p:txBody>
      </p:sp>
      <p:sp>
        <p:nvSpPr>
          <p:cNvPr id="206" name="Google Shape;206;p2"/>
          <p:cNvSpPr/>
          <p:nvPr/>
        </p:nvSpPr>
        <p:spPr>
          <a:xfrm rot="10800000">
            <a:off x="2524148" y="2566189"/>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2400" u="none" cap="none" strike="noStrike">
              <a:solidFill>
                <a:schemeClr val="lt1"/>
              </a:solidFill>
              <a:latin typeface="Arial"/>
              <a:ea typeface="Arial"/>
              <a:cs typeface="Arial"/>
              <a:sym typeface="Arial"/>
            </a:endParaRPr>
          </a:p>
        </p:txBody>
      </p:sp>
      <p:sp>
        <p:nvSpPr>
          <p:cNvPr id="207" name="Google Shape;207;p2"/>
          <p:cNvSpPr/>
          <p:nvPr/>
        </p:nvSpPr>
        <p:spPr>
          <a:xfrm>
            <a:off x="2139526" y="2565933"/>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rial"/>
                <a:ea typeface="Arial"/>
                <a:cs typeface="Arial"/>
                <a:sym typeface="Arial"/>
              </a:rPr>
              <a:t>2</a:t>
            </a:r>
            <a:endParaRPr b="1" i="0" sz="2400" u="none" cap="none" strike="noStrike">
              <a:solidFill>
                <a:schemeClr val="lt1"/>
              </a:solidFill>
              <a:latin typeface="Arial"/>
              <a:ea typeface="Arial"/>
              <a:cs typeface="Arial"/>
              <a:sym typeface="Arial"/>
            </a:endParaRPr>
          </a:p>
        </p:txBody>
      </p:sp>
      <p:sp>
        <p:nvSpPr>
          <p:cNvPr id="208" name="Google Shape;208;p2"/>
          <p:cNvSpPr txBox="1"/>
          <p:nvPr/>
        </p:nvSpPr>
        <p:spPr>
          <a:xfrm>
            <a:off x="2716829" y="2569095"/>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3">
                  <a:extLst>
                    <a:ext uri="{A12FA001-AC4F-418D-AE19-62706E023703}">
                      <ahyp:hlinkClr val="tx"/>
                    </a:ext>
                  </a:extLst>
                </a:hlinkClick>
              </a:rPr>
              <a:t>Modeling Deep Dive:</a:t>
            </a:r>
            <a:r>
              <a:rPr b="1" i="0" lang="en-US" sz="2400" u="none" cap="none" strike="noStrike">
                <a:solidFill>
                  <a:schemeClr val="lt1"/>
                </a:solidFill>
                <a:latin typeface="Arial"/>
                <a:ea typeface="Arial"/>
                <a:cs typeface="Arial"/>
                <a:sym typeface="Arial"/>
              </a:rPr>
              <a:t> Optimization on Gurobi</a:t>
            </a:r>
            <a:endParaRPr b="1" i="0" sz="2400" u="none" cap="none" strike="noStrike">
              <a:solidFill>
                <a:schemeClr val="lt1"/>
              </a:solidFill>
              <a:latin typeface="Arial"/>
              <a:ea typeface="Arial"/>
              <a:cs typeface="Arial"/>
              <a:sym typeface="Arial"/>
            </a:endParaRPr>
          </a:p>
        </p:txBody>
      </p:sp>
      <p:sp>
        <p:nvSpPr>
          <p:cNvPr id="209" name="Google Shape;209;p2"/>
          <p:cNvSpPr/>
          <p:nvPr/>
        </p:nvSpPr>
        <p:spPr>
          <a:xfrm rot="10800000">
            <a:off x="2524148" y="352778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txBox="1"/>
          <p:nvPr/>
        </p:nvSpPr>
        <p:spPr>
          <a:xfrm>
            <a:off x="2716829" y="3527521"/>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Business </a:t>
            </a:r>
            <a:r>
              <a:rPr b="1" lang="en-US" sz="2400">
                <a:solidFill>
                  <a:schemeClr val="lt1"/>
                </a:solidFill>
              </a:rPr>
              <a:t>Case</a:t>
            </a:r>
            <a:r>
              <a:rPr b="1" i="0" lang="en-US" sz="1400" u="none" cap="none" strike="noStrike">
                <a:solidFill>
                  <a:schemeClr val="lt1"/>
                </a:solidFill>
                <a:latin typeface="Arial"/>
                <a:ea typeface="Arial"/>
                <a:cs typeface="Arial"/>
                <a:sym typeface="Arial"/>
              </a:rPr>
              <a:t> </a:t>
            </a:r>
            <a:endParaRPr b="1" i="0" sz="1400" u="none" cap="none" strike="noStrike">
              <a:solidFill>
                <a:schemeClr val="lt1"/>
              </a:solidFill>
              <a:latin typeface="Arial"/>
              <a:ea typeface="Arial"/>
              <a:cs typeface="Arial"/>
              <a:sym typeface="Arial"/>
            </a:endParaRPr>
          </a:p>
        </p:txBody>
      </p:sp>
      <p:sp>
        <p:nvSpPr>
          <p:cNvPr id="211" name="Google Shape;211;p2"/>
          <p:cNvSpPr/>
          <p:nvPr/>
        </p:nvSpPr>
        <p:spPr>
          <a:xfrm>
            <a:off x="2139526" y="3527521"/>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2400" u="none" cap="none" strike="noStrike">
                <a:solidFill>
                  <a:schemeClr val="lt1"/>
                </a:solidFill>
                <a:latin typeface="Arial"/>
                <a:ea typeface="Arial"/>
                <a:cs typeface="Arial"/>
                <a:sym typeface="Arial"/>
              </a:rPr>
              <a:t>3</a:t>
            </a:r>
            <a:endParaRPr b="0" i="0" sz="3000" u="none" cap="none" strike="noStrike">
              <a:solidFill>
                <a:schemeClr val="lt2"/>
              </a:solidFill>
              <a:latin typeface="Arial"/>
              <a:ea typeface="Arial"/>
              <a:cs typeface="Arial"/>
              <a:sym typeface="Arial"/>
            </a:endParaRPr>
          </a:p>
        </p:txBody>
      </p:sp>
      <p:sp>
        <p:nvSpPr>
          <p:cNvPr id="212" name="Google Shape;212;p2"/>
          <p:cNvSpPr/>
          <p:nvPr/>
        </p:nvSpPr>
        <p:spPr>
          <a:xfrm rot="10800000">
            <a:off x="2524148" y="4478413"/>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txBox="1"/>
          <p:nvPr/>
        </p:nvSpPr>
        <p:spPr>
          <a:xfrm>
            <a:off x="2716829" y="4478156"/>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4">
                  <a:extLst>
                    <a:ext uri="{A12FA001-AC4F-418D-AE19-62706E023703}">
                      <ahyp:hlinkClr val="tx"/>
                    </a:ext>
                  </a:extLst>
                </a:hlinkClick>
              </a:rPr>
              <a:t>Next Steps</a:t>
            </a:r>
            <a:endParaRPr b="1" i="0" sz="1400" u="none" cap="none" strike="noStrike">
              <a:solidFill>
                <a:schemeClr val="lt1"/>
              </a:solidFill>
              <a:latin typeface="Arial"/>
              <a:ea typeface="Arial"/>
              <a:cs typeface="Arial"/>
              <a:sym typeface="Arial"/>
            </a:endParaRPr>
          </a:p>
        </p:txBody>
      </p:sp>
      <p:sp>
        <p:nvSpPr>
          <p:cNvPr id="214" name="Google Shape;214;p2"/>
          <p:cNvSpPr/>
          <p:nvPr/>
        </p:nvSpPr>
        <p:spPr>
          <a:xfrm>
            <a:off x="2139526" y="4478156"/>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rial"/>
                <a:ea typeface="Arial"/>
                <a:cs typeface="Arial"/>
                <a:sym typeface="Arial"/>
              </a:rPr>
              <a:t>4</a:t>
            </a:r>
            <a:endParaRPr b="0" i="0" sz="3000" u="none" cap="none" strike="noStrike">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594ededcb6_0_3"/>
          <p:cNvPicPr preferRelativeResize="0"/>
          <p:nvPr/>
        </p:nvPicPr>
        <p:blipFill rotWithShape="1">
          <a:blip r:embed="rId3">
            <a:alphaModFix/>
          </a:blip>
          <a:srcRect b="0" l="0" r="0" t="0"/>
          <a:stretch/>
        </p:blipFill>
        <p:spPr>
          <a:xfrm>
            <a:off x="546813" y="1487475"/>
            <a:ext cx="11098373" cy="4243175"/>
          </a:xfrm>
          <a:prstGeom prst="rect">
            <a:avLst/>
          </a:prstGeom>
          <a:noFill/>
          <a:ln>
            <a:noFill/>
          </a:ln>
        </p:spPr>
      </p:pic>
      <p:sp>
        <p:nvSpPr>
          <p:cNvPr id="220" name="Google Shape;220;g1594ededcb6_0_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From Last Week: Timeline</a:t>
            </a:r>
            <a:endParaRPr sz="2800"/>
          </a:p>
        </p:txBody>
      </p:sp>
      <p:sp>
        <p:nvSpPr>
          <p:cNvPr id="221" name="Google Shape;221;g1594ededcb6_0_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22" name="Google Shape;222;g1594ededcb6_0_3"/>
          <p:cNvSpPr/>
          <p:nvPr/>
        </p:nvSpPr>
        <p:spPr>
          <a:xfrm>
            <a:off x="8145025" y="1729000"/>
            <a:ext cx="615000" cy="3965400"/>
          </a:xfrm>
          <a:prstGeom prst="rect">
            <a:avLst/>
          </a:prstGeom>
          <a:noFill/>
          <a:ln cap="flat" cmpd="sng" w="28575">
            <a:solidFill>
              <a:srgbClr val="92D050"/>
            </a:solidFill>
            <a:prstDash val="dash"/>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3" name="Google Shape;223;g1594ededcb6_0_3"/>
          <p:cNvSpPr/>
          <p:nvPr/>
        </p:nvSpPr>
        <p:spPr>
          <a:xfrm>
            <a:off x="8247029" y="1207601"/>
            <a:ext cx="411000" cy="279000"/>
          </a:xfrm>
          <a:prstGeom prst="stripedRightArrow">
            <a:avLst>
              <a:gd fmla="val 50000" name="adj1"/>
              <a:gd fmla="val 72294" name="adj2"/>
            </a:avLst>
          </a:prstGeom>
          <a:solidFill>
            <a:srgbClr val="92D050"/>
          </a:solidFill>
          <a:ln>
            <a:noFill/>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4" name="Google Shape;224;g1594ededcb6_0_3"/>
          <p:cNvSpPr/>
          <p:nvPr/>
        </p:nvSpPr>
        <p:spPr>
          <a:xfrm>
            <a:off x="9333800"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5" name="Google Shape;225;g1594ededcb6_0_3"/>
          <p:cNvSpPr/>
          <p:nvPr/>
        </p:nvSpPr>
        <p:spPr>
          <a:xfrm>
            <a:off x="11030175" y="1729125"/>
            <a:ext cx="6150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6" name="Google Shape;226;g1594ededcb6_0_3"/>
          <p:cNvSpPr txBox="1"/>
          <p:nvPr/>
        </p:nvSpPr>
        <p:spPr>
          <a:xfrm>
            <a:off x="5890500" y="5676825"/>
            <a:ext cx="21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68D2E"/>
                </a:solidFill>
                <a:latin typeface="Arial"/>
                <a:ea typeface="Arial"/>
                <a:cs typeface="Arial"/>
                <a:sym typeface="Arial"/>
              </a:rPr>
              <a:t>1st progress report</a:t>
            </a:r>
            <a:endParaRPr b="1" i="0" sz="1400" u="none" cap="none" strike="noStrike">
              <a:solidFill>
                <a:srgbClr val="F68D2E"/>
              </a:solidFill>
              <a:latin typeface="Arial"/>
              <a:ea typeface="Arial"/>
              <a:cs typeface="Arial"/>
              <a:sym typeface="Arial"/>
            </a:endParaRPr>
          </a:p>
        </p:txBody>
      </p:sp>
      <p:sp>
        <p:nvSpPr>
          <p:cNvPr id="227" name="Google Shape;227;g1594ededcb6_0_3"/>
          <p:cNvSpPr/>
          <p:nvPr/>
        </p:nvSpPr>
        <p:spPr>
          <a:xfrm>
            <a:off x="6441325"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8" name="Google Shape;228;g1594ededcb6_0_3"/>
          <p:cNvSpPr txBox="1"/>
          <p:nvPr/>
        </p:nvSpPr>
        <p:spPr>
          <a:xfrm>
            <a:off x="8548700" y="5676825"/>
            <a:ext cx="21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rgbClr val="F68D2E"/>
                </a:solidFill>
              </a:rPr>
              <a:t>2nd</a:t>
            </a:r>
            <a:r>
              <a:rPr b="1" i="0" lang="en-US" sz="1400" u="none" cap="none" strike="noStrike">
                <a:solidFill>
                  <a:srgbClr val="F68D2E"/>
                </a:solidFill>
                <a:latin typeface="Arial"/>
                <a:ea typeface="Arial"/>
                <a:cs typeface="Arial"/>
                <a:sym typeface="Arial"/>
              </a:rPr>
              <a:t> progress report</a:t>
            </a:r>
            <a:endParaRPr b="1" i="0" sz="1400" u="none" cap="none" strike="noStrike">
              <a:solidFill>
                <a:srgbClr val="F68D2E"/>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594ededcb6_0_34"/>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From Last Week</a:t>
            </a:r>
            <a:endParaRPr sz="2800"/>
          </a:p>
        </p:txBody>
      </p:sp>
      <p:sp>
        <p:nvSpPr>
          <p:cNvPr id="234" name="Google Shape;234;g1594ededcb6_0_34"/>
          <p:cNvSpPr txBox="1"/>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marR="0" rtl="0" algn="l">
              <a:lnSpc>
                <a:spcPct val="100000"/>
              </a:lnSpc>
              <a:spcBef>
                <a:spcPts val="600"/>
              </a:spcBef>
              <a:spcAft>
                <a:spcPts val="0"/>
              </a:spcAft>
              <a:buClr>
                <a:srgbClr val="000000"/>
              </a:buClr>
              <a:buSzPts val="1500"/>
              <a:buFont typeface="Arial"/>
              <a:buNone/>
            </a:pPr>
            <a:r>
              <a:t/>
            </a:r>
            <a:endParaRPr b="0" i="0" sz="1500" u="none" cap="none" strike="noStrike">
              <a:solidFill>
                <a:srgbClr val="00338D"/>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rPr b="1" i="0" lang="en-US" sz="2000" u="none" cap="none" strike="noStrike">
                <a:solidFill>
                  <a:srgbClr val="00338D"/>
                </a:solidFill>
                <a:latin typeface="Arial"/>
                <a:ea typeface="Arial"/>
                <a:cs typeface="Arial"/>
                <a:sym typeface="Arial"/>
              </a:rPr>
              <a:t>Action items:</a:t>
            </a:r>
            <a:endParaRPr b="0" i="0" sz="2000" u="none" cap="none" strike="noStrike">
              <a:solidFill>
                <a:srgbClr val="00338D"/>
              </a:solidFill>
              <a:latin typeface="Arial"/>
              <a:ea typeface="Arial"/>
              <a:cs typeface="Arial"/>
              <a:sym typeface="Arial"/>
            </a:endParaRPr>
          </a:p>
          <a:p>
            <a:pPr indent="-336550" lvl="0" marL="457200" rtl="0" algn="l">
              <a:spcBef>
                <a:spcPts val="600"/>
              </a:spcBef>
              <a:spcAft>
                <a:spcPts val="0"/>
              </a:spcAft>
              <a:buClr>
                <a:schemeClr val="dk2"/>
              </a:buClr>
              <a:buSzPts val="1700"/>
              <a:buChar char="●"/>
            </a:pPr>
            <a:r>
              <a:rPr lang="en-US" sz="1700">
                <a:solidFill>
                  <a:schemeClr val="dk2"/>
                </a:solidFill>
              </a:rPr>
              <a:t>Apply the current optimization model on other available routes: I-5, I-90 and I-82 route </a:t>
            </a:r>
            <a:endParaRPr sz="1700">
              <a:solidFill>
                <a:schemeClr val="dk2"/>
              </a:solidFill>
            </a:endParaRPr>
          </a:p>
          <a:p>
            <a:pPr indent="-336550" lvl="0" marL="457200" rtl="0" algn="l">
              <a:spcBef>
                <a:spcPts val="600"/>
              </a:spcBef>
              <a:spcAft>
                <a:spcPts val="0"/>
              </a:spcAft>
              <a:buClr>
                <a:schemeClr val="dk2"/>
              </a:buClr>
              <a:buSzPts val="1700"/>
              <a:buChar char="●"/>
            </a:pPr>
            <a:r>
              <a:rPr lang="en-US" sz="1700">
                <a:solidFill>
                  <a:schemeClr val="dk2"/>
                </a:solidFill>
              </a:rPr>
              <a:t>Improve the model by incorporating # of chargers</a:t>
            </a:r>
            <a:endParaRPr sz="1700">
              <a:solidFill>
                <a:schemeClr val="dk2"/>
              </a:solidFill>
            </a:endParaRPr>
          </a:p>
          <a:p>
            <a:pPr indent="-336550" lvl="0" marL="457200" rtl="0" algn="l">
              <a:spcBef>
                <a:spcPts val="600"/>
              </a:spcBef>
              <a:spcAft>
                <a:spcPts val="0"/>
              </a:spcAft>
              <a:buClr>
                <a:schemeClr val="dk2"/>
              </a:buClr>
              <a:buSzPts val="1700"/>
              <a:buChar char="●"/>
            </a:pPr>
            <a:r>
              <a:rPr lang="en-US" sz="1700">
                <a:solidFill>
                  <a:schemeClr val="dk2"/>
                </a:solidFill>
              </a:rPr>
              <a:t>Prepare data for business implementation phase</a:t>
            </a:r>
            <a:endParaRPr sz="1700">
              <a:solidFill>
                <a:schemeClr val="dk2"/>
              </a:solidFil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rgbClr val="00338D"/>
              </a:solidFill>
              <a:latin typeface="Arial"/>
              <a:ea typeface="Arial"/>
              <a:cs typeface="Arial"/>
              <a:sym typeface="Arial"/>
            </a:endParaRPr>
          </a:p>
        </p:txBody>
      </p:sp>
      <p:sp>
        <p:nvSpPr>
          <p:cNvPr id="235" name="Google Shape;235;g1594ededcb6_0_3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67c0562001_0_1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Modeling Deep Dive: Optimization on Gurobi</a:t>
            </a:r>
            <a:endParaRPr sz="2800"/>
          </a:p>
        </p:txBody>
      </p:sp>
      <p:sp>
        <p:nvSpPr>
          <p:cNvPr id="241" name="Google Shape;241;g167c0562001_0_1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grpSp>
        <p:nvGrpSpPr>
          <p:cNvPr id="242" name="Google Shape;242;g167c0562001_0_13"/>
          <p:cNvGrpSpPr/>
          <p:nvPr/>
        </p:nvGrpSpPr>
        <p:grpSpPr>
          <a:xfrm>
            <a:off x="817350" y="1387875"/>
            <a:ext cx="10709700" cy="3157200"/>
            <a:chOff x="741150" y="1464075"/>
            <a:chExt cx="10709700" cy="3157200"/>
          </a:xfrm>
        </p:grpSpPr>
        <p:sp>
          <p:nvSpPr>
            <p:cNvPr id="243" name="Google Shape;243;g167c0562001_0_13"/>
            <p:cNvSpPr/>
            <p:nvPr/>
          </p:nvSpPr>
          <p:spPr>
            <a:xfrm>
              <a:off x="741150" y="1464075"/>
              <a:ext cx="10709700" cy="3157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167c0562001_0_13"/>
            <p:cNvSpPr txBox="1"/>
            <p:nvPr/>
          </p:nvSpPr>
          <p:spPr>
            <a:xfrm>
              <a:off x="9654075" y="1772175"/>
              <a:ext cx="1629900" cy="21705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Average EV traffic coverage per </a:t>
              </a:r>
              <a:r>
                <a:rPr lang="en-US">
                  <a:solidFill>
                    <a:schemeClr val="lt1"/>
                  </a:solidFill>
                </a:rPr>
                <a:t>charger</a:t>
              </a:r>
              <a:r>
                <a:rPr b="0" i="0" lang="en-US" sz="1400" u="none" cap="none" strike="noStrike">
                  <a:solidFill>
                    <a:schemeClr val="lt1"/>
                  </a:solidFill>
                  <a:latin typeface="Arial"/>
                  <a:ea typeface="Arial"/>
                  <a:cs typeface="Arial"/>
                  <a:sym typeface="Arial"/>
                </a:rPr>
                <a:t> within 1 miles based on current state (</a:t>
              </a:r>
              <a:r>
                <a:rPr b="1" i="0" lang="en-US" sz="1400" u="none" cap="none" strike="noStrike">
                  <a:solidFill>
                    <a:schemeClr val="lt1"/>
                  </a:solidFill>
                  <a:latin typeface="Arial"/>
                  <a:ea typeface="Arial"/>
                  <a:cs typeface="Arial"/>
                  <a:sym typeface="Arial"/>
                </a:rPr>
                <a:t>ratio</a:t>
              </a:r>
              <a:r>
                <a:rPr b="0" i="0" lang="en-US" sz="1500" u="none" cap="none" strike="noStrike">
                  <a:solidFill>
                    <a:schemeClr val="lt1"/>
                  </a:solidFill>
                  <a:latin typeface="Arial"/>
                  <a:ea typeface="Arial"/>
                  <a:cs typeface="Arial"/>
                  <a:sym typeface="Arial"/>
                </a:rPr>
                <a:t>¹</a:t>
              </a: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0" lvl="0" marL="0" marR="0" rtl="0" algn="ctr">
                <a:lnSpc>
                  <a:spcPct val="115000"/>
                </a:lnSpc>
                <a:spcBef>
                  <a:spcPts val="1000"/>
                </a:spcBef>
                <a:spcAft>
                  <a:spcPts val="0"/>
                </a:spcAft>
                <a:buClr>
                  <a:srgbClr val="000000"/>
                </a:buClr>
                <a:buSzPts val="2500"/>
                <a:buFont typeface="Arial"/>
                <a:buNone/>
              </a:pPr>
              <a:r>
                <a:rPr b="1" lang="en-US" sz="2700">
                  <a:solidFill>
                    <a:srgbClr val="FFFFFF"/>
                  </a:solidFill>
                </a:rPr>
                <a:t>168</a:t>
              </a:r>
              <a:endParaRPr b="1" i="0" sz="2700" u="none" cap="none" strike="noStrike">
                <a:solidFill>
                  <a:srgbClr val="FFFFFF"/>
                </a:solidFill>
                <a:latin typeface="Arial"/>
                <a:ea typeface="Arial"/>
                <a:cs typeface="Arial"/>
                <a:sym typeface="Arial"/>
              </a:endParaRPr>
            </a:p>
          </p:txBody>
        </p:sp>
        <p:sp>
          <p:nvSpPr>
            <p:cNvPr id="245" name="Google Shape;245;g167c0562001_0_13"/>
            <p:cNvSpPr/>
            <p:nvPr/>
          </p:nvSpPr>
          <p:spPr>
            <a:xfrm>
              <a:off x="852850" y="2167825"/>
              <a:ext cx="2208900" cy="3390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Objective function</a:t>
              </a:r>
              <a:endParaRPr b="1" i="0" sz="1600" u="none" cap="none" strike="noStrike">
                <a:solidFill>
                  <a:srgbClr val="FFFFFF"/>
                </a:solidFill>
                <a:latin typeface="Arial"/>
                <a:ea typeface="Arial"/>
                <a:cs typeface="Arial"/>
                <a:sym typeface="Arial"/>
              </a:endParaRPr>
            </a:p>
          </p:txBody>
        </p:sp>
        <p:sp>
          <p:nvSpPr>
            <p:cNvPr id="246" name="Google Shape;246;g167c0562001_0_13"/>
            <p:cNvSpPr txBox="1"/>
            <p:nvPr/>
          </p:nvSpPr>
          <p:spPr>
            <a:xfrm>
              <a:off x="3277575" y="2129563"/>
              <a:ext cx="7247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500"/>
                <a:buFont typeface="Arial"/>
                <a:buNone/>
              </a:pPr>
              <a:r>
                <a:rPr b="1" i="0" lang="en-US" sz="1500" u="none" cap="none" strike="noStrike">
                  <a:solidFill>
                    <a:schemeClr val="dk2"/>
                  </a:solidFill>
                  <a:latin typeface="Arial"/>
                  <a:ea typeface="Arial"/>
                  <a:cs typeface="Arial"/>
                  <a:sym typeface="Arial"/>
                </a:rPr>
                <a:t>Minimize new charg</a:t>
              </a:r>
              <a:r>
                <a:rPr b="1" lang="en-US" sz="1500">
                  <a:solidFill>
                    <a:schemeClr val="dk2"/>
                  </a:solidFill>
                </a:rPr>
                <a:t>er </a:t>
              </a:r>
              <a:r>
                <a:rPr b="1" i="0" lang="en-US" sz="1500" u="none" cap="none" strike="noStrike">
                  <a:solidFill>
                    <a:schemeClr val="dk2"/>
                  </a:solidFill>
                  <a:latin typeface="Arial"/>
                  <a:ea typeface="Arial"/>
                  <a:cs typeface="Arial"/>
                  <a:sym typeface="Arial"/>
                </a:rPr>
                <a:t>count in</a:t>
              </a:r>
              <a:r>
                <a:rPr b="1" lang="en-US" sz="1500">
                  <a:solidFill>
                    <a:schemeClr val="dk2"/>
                  </a:solidFill>
                </a:rPr>
                <a:t> stations</a:t>
              </a:r>
              <a:endParaRPr b="0" i="0" sz="1500" u="none" cap="none" strike="noStrike">
                <a:solidFill>
                  <a:schemeClr val="dk2"/>
                </a:solidFill>
                <a:latin typeface="Arial"/>
                <a:ea typeface="Arial"/>
                <a:cs typeface="Arial"/>
                <a:sym typeface="Arial"/>
              </a:endParaRPr>
            </a:p>
          </p:txBody>
        </p:sp>
        <p:sp>
          <p:nvSpPr>
            <p:cNvPr id="247" name="Google Shape;247;g167c0562001_0_13"/>
            <p:cNvSpPr/>
            <p:nvPr/>
          </p:nvSpPr>
          <p:spPr>
            <a:xfrm>
              <a:off x="852850" y="2630800"/>
              <a:ext cx="2208900" cy="18339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Constraints </a:t>
              </a:r>
              <a:endParaRPr b="1" i="0" sz="1600" u="none" cap="none" strike="noStrike">
                <a:solidFill>
                  <a:srgbClr val="FFFFFF"/>
                </a:solidFill>
                <a:latin typeface="Arial"/>
                <a:ea typeface="Arial"/>
                <a:cs typeface="Arial"/>
                <a:sym typeface="Arial"/>
              </a:endParaRPr>
            </a:p>
          </p:txBody>
        </p:sp>
        <p:sp>
          <p:nvSpPr>
            <p:cNvPr id="248" name="Google Shape;248;g167c0562001_0_13"/>
            <p:cNvSpPr txBox="1"/>
            <p:nvPr/>
          </p:nvSpPr>
          <p:spPr>
            <a:xfrm>
              <a:off x="3277575" y="2535400"/>
              <a:ext cx="8006400" cy="192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38D"/>
                  </a:solidFill>
                  <a:latin typeface="Arial"/>
                  <a:ea typeface="Arial"/>
                  <a:cs typeface="Arial"/>
                  <a:sym typeface="Arial"/>
                </a:rPr>
                <a:t>Fixed constraints:</a:t>
              </a:r>
              <a:endParaRPr b="0" i="0" sz="1500" u="none" cap="none" strike="noStrike">
                <a:solidFill>
                  <a:srgbClr val="00338D"/>
                </a:solidFill>
                <a:latin typeface="Arial"/>
                <a:ea typeface="Arial"/>
                <a:cs typeface="Arial"/>
                <a:sym typeface="Arial"/>
              </a:endParaRPr>
            </a:p>
            <a:p>
              <a:pPr indent="-209550" lvl="0" marL="285750" marR="0" rtl="0" algn="l">
                <a:lnSpc>
                  <a:spcPct val="100000"/>
                </a:lnSpc>
                <a:spcBef>
                  <a:spcPts val="0"/>
                </a:spcBef>
                <a:spcAft>
                  <a:spcPts val="0"/>
                </a:spcAft>
                <a:buClr>
                  <a:srgbClr val="00338D"/>
                </a:buClr>
                <a:buSzPts val="1500"/>
                <a:buFont typeface="Arial"/>
                <a:buChar char="●"/>
              </a:pPr>
              <a:r>
                <a:rPr b="0" i="0" lang="en-US" sz="1500" u="none" cap="none" strike="noStrike">
                  <a:solidFill>
                    <a:srgbClr val="00338D"/>
                  </a:solidFill>
                  <a:latin typeface="Arial"/>
                  <a:ea typeface="Arial"/>
                  <a:cs typeface="Arial"/>
                  <a:sym typeface="Arial"/>
                </a:rPr>
                <a:t>Driving distance to highway exit &lt; </a:t>
              </a:r>
              <a:r>
                <a:rPr b="1" i="0" lang="en-US" sz="1500" u="none" cap="none" strike="noStrike">
                  <a:solidFill>
                    <a:srgbClr val="00338D"/>
                  </a:solidFill>
                  <a:latin typeface="Arial"/>
                  <a:ea typeface="Arial"/>
                  <a:cs typeface="Arial"/>
                  <a:sym typeface="Arial"/>
                </a:rPr>
                <a:t>5 miles</a:t>
              </a:r>
              <a:endParaRPr b="1" i="0" sz="1500" u="none" cap="none" strike="noStrike">
                <a:solidFill>
                  <a:srgbClr val="00338D"/>
                </a:solidFill>
                <a:latin typeface="Arial"/>
                <a:ea typeface="Arial"/>
                <a:cs typeface="Arial"/>
                <a:sym typeface="Arial"/>
              </a:endParaRPr>
            </a:p>
            <a:p>
              <a:pPr indent="-209550" lvl="0" marL="285750" marR="0" rtl="0" algn="l">
                <a:lnSpc>
                  <a:spcPct val="100000"/>
                </a:lnSpc>
                <a:spcBef>
                  <a:spcPts val="0"/>
                </a:spcBef>
                <a:spcAft>
                  <a:spcPts val="0"/>
                </a:spcAft>
                <a:buClr>
                  <a:srgbClr val="00338D"/>
                </a:buClr>
                <a:buSzPts val="1500"/>
                <a:buFont typeface="Arial"/>
                <a:buChar char="●"/>
              </a:pPr>
              <a:r>
                <a:rPr b="0" i="0" lang="en-US" sz="1500" u="none" cap="none" strike="sngStrike">
                  <a:solidFill>
                    <a:srgbClr val="00338D"/>
                  </a:solidFill>
                  <a:latin typeface="Arial"/>
                  <a:ea typeface="Arial"/>
                  <a:cs typeface="Arial"/>
                  <a:sym typeface="Arial"/>
                </a:rPr>
                <a:t>Risk rating from </a:t>
              </a:r>
              <a:r>
                <a:rPr b="0" i="0" lang="en-US" sz="1500" u="none" cap="none" strike="sngStrike">
                  <a:solidFill>
                    <a:schemeClr val="dk2"/>
                  </a:solidFill>
                  <a:latin typeface="Arial"/>
                  <a:ea typeface="Arial"/>
                  <a:cs typeface="Arial"/>
                  <a:sym typeface="Arial"/>
                </a:rPr>
                <a:t>NRI </a:t>
              </a:r>
              <a:r>
                <a:rPr b="0" i="0" lang="en-US" sz="1500" u="none" cap="none" strike="sngStrike">
                  <a:solidFill>
                    <a:srgbClr val="00338D"/>
                  </a:solidFill>
                  <a:latin typeface="Arial"/>
                  <a:ea typeface="Arial"/>
                  <a:cs typeface="Arial"/>
                  <a:sym typeface="Arial"/>
                </a:rPr>
                <a:t>is not </a:t>
              </a:r>
              <a:r>
                <a:rPr b="1" i="0" lang="en-US" sz="1500" u="none" cap="none" strike="sngStrike">
                  <a:solidFill>
                    <a:srgbClr val="00338D"/>
                  </a:solidFill>
                  <a:latin typeface="Arial"/>
                  <a:ea typeface="Arial"/>
                  <a:cs typeface="Arial"/>
                  <a:sym typeface="Arial"/>
                </a:rPr>
                <a:t>Very High²</a:t>
              </a:r>
              <a:endParaRPr b="1" i="0" sz="1500" u="none" cap="none" strike="sngStrike">
                <a:solidFill>
                  <a:srgbClr val="00338D"/>
                </a:solidFill>
                <a:latin typeface="Arial"/>
                <a:ea typeface="Arial"/>
                <a:cs typeface="Arial"/>
                <a:sym typeface="Arial"/>
              </a:endParaRPr>
            </a:p>
            <a:p>
              <a:pPr indent="-209550" lvl="0" marL="285750" marR="0" rtl="0" algn="l">
                <a:lnSpc>
                  <a:spcPct val="100000"/>
                </a:lnSpc>
                <a:spcBef>
                  <a:spcPts val="0"/>
                </a:spcBef>
                <a:spcAft>
                  <a:spcPts val="0"/>
                </a:spcAft>
                <a:buClr>
                  <a:srgbClr val="00338D"/>
                </a:buClr>
                <a:buSzPts val="1500"/>
                <a:buFont typeface="Arial"/>
                <a:buChar char="●"/>
              </a:pPr>
              <a:r>
                <a:rPr b="0" i="0" lang="en-US" sz="1500" u="none" cap="none" strike="noStrike">
                  <a:solidFill>
                    <a:srgbClr val="00338D"/>
                  </a:solidFill>
                  <a:latin typeface="Arial"/>
                  <a:ea typeface="Arial"/>
                  <a:cs typeface="Arial"/>
                  <a:sym typeface="Arial"/>
                </a:rPr>
                <a:t>No additional new EV stations appearing in </a:t>
              </a:r>
              <a:r>
                <a:rPr b="1" lang="en-US" sz="1500">
                  <a:solidFill>
                    <a:srgbClr val="00338D"/>
                  </a:solidFill>
                </a:rPr>
                <a:t>2.5</a:t>
              </a:r>
              <a:r>
                <a:rPr lang="en-US" sz="1500">
                  <a:solidFill>
                    <a:srgbClr val="00338D"/>
                  </a:solidFill>
                </a:rPr>
                <a:t>-</a:t>
              </a:r>
              <a:r>
                <a:rPr b="0" i="0" lang="en-US" sz="1500" u="none" cap="none" strike="noStrike">
                  <a:solidFill>
                    <a:srgbClr val="00338D"/>
                  </a:solidFill>
                  <a:latin typeface="Arial"/>
                  <a:ea typeface="Arial"/>
                  <a:cs typeface="Arial"/>
                  <a:sym typeface="Arial"/>
                </a:rPr>
                <a:t>mile straight line radius</a:t>
              </a:r>
              <a:endParaRPr b="0" i="0" sz="1500" u="none" cap="none" strike="noStrike">
                <a:solidFill>
                  <a:srgbClr val="00338D"/>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500"/>
                <a:buFont typeface="Arial"/>
                <a:buNone/>
              </a:pPr>
              <a:r>
                <a:rPr b="0" i="0" lang="en-US" sz="1500" u="none" cap="none" strike="noStrike">
                  <a:solidFill>
                    <a:srgbClr val="00338D"/>
                  </a:solidFill>
                  <a:latin typeface="Arial"/>
                  <a:ea typeface="Arial"/>
                  <a:cs typeface="Arial"/>
                  <a:sym typeface="Arial"/>
                </a:rPr>
                <a:t>Constraints varied by variables:</a:t>
              </a:r>
              <a:endParaRPr b="0" i="0" sz="1500" u="none" cap="none" strike="noStrike">
                <a:solidFill>
                  <a:srgbClr val="00338D"/>
                </a:solidFill>
                <a:latin typeface="Arial"/>
                <a:ea typeface="Arial"/>
                <a:cs typeface="Arial"/>
                <a:sym typeface="Arial"/>
              </a:endParaRPr>
            </a:p>
            <a:p>
              <a:pPr indent="-209550" lvl="0" marL="285750" marR="0" rtl="0" algn="l">
                <a:lnSpc>
                  <a:spcPct val="100000"/>
                </a:lnSpc>
                <a:spcBef>
                  <a:spcPts val="0"/>
                </a:spcBef>
                <a:spcAft>
                  <a:spcPts val="0"/>
                </a:spcAft>
                <a:buClr>
                  <a:srgbClr val="00338D"/>
                </a:buClr>
                <a:buSzPts val="1500"/>
                <a:buFont typeface="Arial"/>
                <a:buChar char="●"/>
              </a:pPr>
              <a:r>
                <a:rPr b="1" i="0" lang="en-US" sz="1500" u="none" cap="none" strike="noStrike">
                  <a:solidFill>
                    <a:srgbClr val="00338D"/>
                  </a:solidFill>
                  <a:latin typeface="Arial"/>
                  <a:ea typeface="Arial"/>
                  <a:cs typeface="Arial"/>
                  <a:sym typeface="Arial"/>
                </a:rPr>
                <a:t>All traffic demand satisfied:</a:t>
              </a:r>
              <a:r>
                <a:rPr b="0" i="0" lang="en-US" sz="1500" u="none" cap="none" strike="noStrike">
                  <a:solidFill>
                    <a:srgbClr val="00338D"/>
                  </a:solidFill>
                  <a:latin typeface="Arial"/>
                  <a:ea typeface="Arial"/>
                  <a:cs typeface="Arial"/>
                  <a:sym typeface="Arial"/>
                </a:rPr>
                <a:t> </a:t>
              </a:r>
              <a:endParaRPr b="0" i="0" sz="1500" u="none" cap="none" strike="noStrike">
                <a:solidFill>
                  <a:srgbClr val="00338D"/>
                </a:solidFill>
                <a:latin typeface="Arial"/>
                <a:ea typeface="Arial"/>
                <a:cs typeface="Arial"/>
                <a:sym typeface="Arial"/>
              </a:endParaRPr>
            </a:p>
            <a:p>
              <a:pPr indent="28575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38D"/>
                  </a:solidFill>
                  <a:latin typeface="Arial"/>
                  <a:ea typeface="Arial"/>
                  <a:cs typeface="Arial"/>
                  <a:sym typeface="Arial"/>
                </a:rPr>
                <a:t>(</a:t>
              </a:r>
              <a:r>
                <a:rPr b="0" i="0" lang="en-US" sz="1500" u="none" cap="none" strike="noStrike">
                  <a:solidFill>
                    <a:schemeClr val="dk2"/>
                  </a:solidFill>
                  <a:latin typeface="Arial"/>
                  <a:ea typeface="Arial"/>
                  <a:cs typeface="Arial"/>
                  <a:sym typeface="Arial"/>
                </a:rPr>
                <a:t>New EV </a:t>
              </a:r>
              <a:r>
                <a:rPr lang="en-US" sz="1500">
                  <a:solidFill>
                    <a:schemeClr val="dk2"/>
                  </a:solidFill>
                </a:rPr>
                <a:t>charger</a:t>
              </a:r>
              <a:r>
                <a:rPr b="0" i="0" lang="en-US" sz="1500" u="none" cap="none" strike="noStrike">
                  <a:solidFill>
                    <a:schemeClr val="dk2"/>
                  </a:solidFill>
                  <a:latin typeface="Arial"/>
                  <a:ea typeface="Arial"/>
                  <a:cs typeface="Arial"/>
                  <a:sym typeface="Arial"/>
                </a:rPr>
                <a:t> cnt + # of existing EV </a:t>
              </a:r>
              <a:r>
                <a:rPr lang="en-US" sz="1500">
                  <a:solidFill>
                    <a:schemeClr val="dk2"/>
                  </a:solidFill>
                </a:rPr>
                <a:t>charger</a:t>
              </a:r>
              <a:r>
                <a:rPr b="0" i="0" lang="en-US" sz="1500" u="none" cap="none" strike="noStrike">
                  <a:solidFill>
                    <a:schemeClr val="dk2"/>
                  </a:solidFill>
                  <a:latin typeface="Arial"/>
                  <a:ea typeface="Arial"/>
                  <a:cs typeface="Arial"/>
                  <a:sym typeface="Arial"/>
                </a:rPr>
                <a:t> within 5 miles)* ratio¹ &gt;= EV traffic cnt</a:t>
              </a:r>
              <a:endParaRPr b="0" i="0" sz="1500" u="none" cap="none" strike="noStrike">
                <a:solidFill>
                  <a:srgbClr val="00338D"/>
                </a:solidFill>
                <a:latin typeface="Arial"/>
                <a:ea typeface="Arial"/>
                <a:cs typeface="Arial"/>
                <a:sym typeface="Arial"/>
              </a:endParaRPr>
            </a:p>
          </p:txBody>
        </p:sp>
        <p:sp>
          <p:nvSpPr>
            <p:cNvPr id="249" name="Google Shape;249;g167c0562001_0_13"/>
            <p:cNvSpPr/>
            <p:nvPr/>
          </p:nvSpPr>
          <p:spPr>
            <a:xfrm>
              <a:off x="852850" y="1628350"/>
              <a:ext cx="2208900" cy="4155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Variable</a:t>
              </a:r>
              <a:endParaRPr b="1" i="0" sz="1600" u="none" cap="none" strike="noStrike">
                <a:solidFill>
                  <a:srgbClr val="FFFFFF"/>
                </a:solidFill>
                <a:latin typeface="Arial"/>
                <a:ea typeface="Arial"/>
                <a:cs typeface="Arial"/>
                <a:sym typeface="Arial"/>
              </a:endParaRPr>
            </a:p>
          </p:txBody>
        </p:sp>
        <p:sp>
          <p:nvSpPr>
            <p:cNvPr id="250" name="Google Shape;250;g167c0562001_0_13"/>
            <p:cNvSpPr txBox="1"/>
            <p:nvPr/>
          </p:nvSpPr>
          <p:spPr>
            <a:xfrm>
              <a:off x="3277575" y="1514075"/>
              <a:ext cx="7247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500"/>
                <a:buFont typeface="Arial"/>
                <a:buNone/>
              </a:pPr>
              <a:r>
                <a:rPr b="1" i="0" lang="en-US" sz="1500" u="none" cap="none" strike="noStrike">
                  <a:solidFill>
                    <a:schemeClr val="dk2"/>
                  </a:solidFill>
                  <a:latin typeface="Arial"/>
                  <a:ea typeface="Arial"/>
                  <a:cs typeface="Arial"/>
                  <a:sym typeface="Arial"/>
                </a:rPr>
                <a:t>Each gas station location</a:t>
              </a:r>
              <a:endParaRPr b="1"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Arial"/>
                <a:buNone/>
              </a:pPr>
              <a:r>
                <a:rPr b="0" i="0" lang="en-US" sz="1300" u="none" cap="none" strike="noStrike">
                  <a:solidFill>
                    <a:schemeClr val="dk2"/>
                  </a:solidFill>
                  <a:latin typeface="Arial"/>
                  <a:ea typeface="Arial"/>
                  <a:cs typeface="Arial"/>
                  <a:sym typeface="Arial"/>
                </a:rPr>
                <a:t>(output will be </a:t>
              </a:r>
              <a:r>
                <a:rPr lang="en-US" sz="1300">
                  <a:solidFill>
                    <a:schemeClr val="dk2"/>
                  </a:solidFill>
                </a:rPr>
                <a:t>charger numbers in each location</a:t>
              </a:r>
              <a:r>
                <a:rPr b="0" i="0" lang="en-US" sz="1300" u="none" cap="none" strike="noStrike">
                  <a:solidFill>
                    <a:schemeClr val="dk2"/>
                  </a:solidFill>
                  <a:latin typeface="Arial"/>
                  <a:ea typeface="Arial"/>
                  <a:cs typeface="Arial"/>
                  <a:sym typeface="Arial"/>
                </a:rPr>
                <a:t>)</a:t>
              </a:r>
              <a:endParaRPr b="0" i="0" sz="1300" u="none" cap="none" strike="noStrike">
                <a:solidFill>
                  <a:schemeClr val="dk2"/>
                </a:solidFill>
                <a:latin typeface="Arial"/>
                <a:ea typeface="Arial"/>
                <a:cs typeface="Arial"/>
                <a:sym typeface="Arial"/>
              </a:endParaRPr>
            </a:p>
          </p:txBody>
        </p:sp>
      </p:grpSp>
      <p:sp>
        <p:nvSpPr>
          <p:cNvPr id="251" name="Google Shape;251;g167c0562001_0_13"/>
          <p:cNvSpPr txBox="1"/>
          <p:nvPr/>
        </p:nvSpPr>
        <p:spPr>
          <a:xfrm>
            <a:off x="817350" y="4717225"/>
            <a:ext cx="7443900" cy="123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Arial"/>
                <a:ea typeface="Arial"/>
                <a:cs typeface="Arial"/>
                <a:sym typeface="Arial"/>
              </a:rPr>
              <a:t>1</a:t>
            </a:r>
            <a:r>
              <a:rPr b="1" i="0" lang="en-US" sz="1200" u="none" cap="none" strike="noStrike">
                <a:solidFill>
                  <a:schemeClr val="dk2"/>
                </a:solidFill>
                <a:latin typeface="Arial"/>
                <a:ea typeface="Arial"/>
                <a:cs typeface="Arial"/>
                <a:sym typeface="Arial"/>
              </a:rPr>
              <a:t>. total traffic ratio =  traffic count within 1 miles / # of EV stations within 1 miles </a:t>
            </a:r>
            <a:r>
              <a:rPr b="0" i="0" lang="en-US" sz="1200" u="none" cap="none" strike="noStrike">
                <a:solidFill>
                  <a:schemeClr val="dk2"/>
                </a:solidFill>
                <a:latin typeface="Arial"/>
                <a:ea typeface="Arial"/>
                <a:cs typeface="Arial"/>
                <a:sym typeface="Arial"/>
              </a:rPr>
              <a:t>for each Seattle (busy) area I-5 exits</a:t>
            </a:r>
            <a:endParaRPr b="0" i="0" sz="1200" u="none" cap="none" strike="noStrike">
              <a:solidFill>
                <a:schemeClr val="dk2"/>
              </a:solidFill>
              <a:latin typeface="Arial"/>
              <a:ea typeface="Arial"/>
              <a:cs typeface="Arial"/>
              <a:sym typeface="Arial"/>
            </a:endParaRPr>
          </a:p>
          <a:p>
            <a:pPr indent="-304800" lvl="1" marL="914400" marR="0" rtl="0" algn="l">
              <a:lnSpc>
                <a:spcPct val="100000"/>
              </a:lnSpc>
              <a:spcBef>
                <a:spcPts val="0"/>
              </a:spcBef>
              <a:spcAft>
                <a:spcPts val="0"/>
              </a:spcAft>
              <a:buClr>
                <a:schemeClr val="dk2"/>
              </a:buClr>
              <a:buSzPts val="1200"/>
              <a:buFont typeface="Arial"/>
              <a:buChar char="○"/>
            </a:pPr>
            <a:r>
              <a:rPr b="0" i="0" lang="en-US" sz="1200" u="none" cap="none" strike="noStrike">
                <a:solidFill>
                  <a:schemeClr val="dk2"/>
                </a:solidFill>
                <a:latin typeface="Arial"/>
                <a:ea typeface="Arial"/>
                <a:cs typeface="Arial"/>
                <a:sym typeface="Arial"/>
              </a:rPr>
              <a:t>take the average of each ratio on exits and come to the final ratio</a:t>
            </a:r>
            <a:endParaRPr b="0" i="0" sz="1200" u="none" cap="none" strike="noStrike">
              <a:solidFill>
                <a:schemeClr val="dk2"/>
              </a:solidFill>
              <a:latin typeface="Arial"/>
              <a:ea typeface="Arial"/>
              <a:cs typeface="Arial"/>
              <a:sym typeface="Arial"/>
            </a:endParaRPr>
          </a:p>
          <a:p>
            <a:pPr indent="-304800" lvl="1" marL="914400" marR="0" rtl="0" algn="l">
              <a:lnSpc>
                <a:spcPct val="100000"/>
              </a:lnSpc>
              <a:spcBef>
                <a:spcPts val="0"/>
              </a:spcBef>
              <a:spcAft>
                <a:spcPts val="0"/>
              </a:spcAft>
              <a:buClr>
                <a:schemeClr val="dk2"/>
              </a:buClr>
              <a:buSzPts val="1200"/>
              <a:buFont typeface="Arial"/>
              <a:buChar char="○"/>
            </a:pPr>
            <a:r>
              <a:rPr b="0" i="0" lang="en-US" sz="1200" u="none" cap="none" strike="noStrike">
                <a:solidFill>
                  <a:schemeClr val="dk2"/>
                </a:solidFill>
                <a:latin typeface="Arial"/>
                <a:ea typeface="Arial"/>
                <a:cs typeface="Arial"/>
                <a:sym typeface="Arial"/>
              </a:rPr>
              <a:t>To approximate the EV traffic, we </a:t>
            </a:r>
            <a:r>
              <a:rPr b="1" i="0" lang="en-US" sz="1200" u="none" cap="none" strike="noStrike">
                <a:solidFill>
                  <a:schemeClr val="dk2"/>
                </a:solidFill>
                <a:latin typeface="Arial"/>
                <a:ea typeface="Arial"/>
                <a:cs typeface="Arial"/>
                <a:sym typeface="Arial"/>
              </a:rPr>
              <a:t>multiply the total traffic by </a:t>
            </a:r>
            <a:r>
              <a:rPr b="1" lang="en-US" sz="1200">
                <a:solidFill>
                  <a:schemeClr val="dk2"/>
                </a:solidFill>
              </a:rPr>
              <a:t>1.5</a:t>
            </a:r>
            <a:r>
              <a:rPr b="1" i="0" lang="en-US" sz="1200" u="none" cap="none" strike="noStrike">
                <a:solidFill>
                  <a:schemeClr val="dk2"/>
                </a:solidFill>
                <a:latin typeface="Arial"/>
                <a:ea typeface="Arial"/>
                <a:cs typeface="Arial"/>
                <a:sym typeface="Arial"/>
              </a:rPr>
              <a:t>%</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1000"/>
              </a:spcBef>
              <a:spcAft>
                <a:spcPts val="0"/>
              </a:spcAft>
              <a:buNone/>
            </a:pPr>
            <a:r>
              <a:rPr lang="en-US" sz="1200">
                <a:solidFill>
                  <a:schemeClr val="dk2"/>
                </a:solidFill>
              </a:rPr>
              <a:t>2. This fixed constraint can be applied during business implementation phase </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880ad9d5b6_0_19"/>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Modeli</a:t>
            </a:r>
            <a:r>
              <a:rPr lang="en-US" sz="2800"/>
              <a:t>ng Deep Dive: Future EV% Projection</a:t>
            </a:r>
            <a:endParaRPr sz="2800"/>
          </a:p>
        </p:txBody>
      </p:sp>
      <p:sp>
        <p:nvSpPr>
          <p:cNvPr id="257" name="Google Shape;257;g1880ad9d5b6_0_19"/>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sp>
        <p:nvSpPr>
          <p:cNvPr id="258" name="Google Shape;258;g1880ad9d5b6_0_19"/>
          <p:cNvSpPr txBox="1"/>
          <p:nvPr>
            <p:ph idx="1" type="body"/>
          </p:nvPr>
        </p:nvSpPr>
        <p:spPr>
          <a:xfrm>
            <a:off x="723900" y="1237850"/>
            <a:ext cx="9255300" cy="125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The projected percentage of EVs, from 2022 to 2030, is quadratic-interpolated from registered vehicles in WA state, from 2016 to 2021.</a:t>
            </a:r>
            <a:endParaRPr/>
          </a:p>
          <a:p>
            <a:pPr indent="-342900" lvl="0" marL="457200" rtl="0" algn="l">
              <a:spcBef>
                <a:spcPts val="0"/>
              </a:spcBef>
              <a:spcAft>
                <a:spcPts val="0"/>
              </a:spcAft>
              <a:buSzPts val="1800"/>
              <a:buChar char="-"/>
            </a:pPr>
            <a:r>
              <a:rPr lang="en-US"/>
              <a:t>Includes EV and plug-in hybrid vehicles</a:t>
            </a:r>
            <a:endParaRPr/>
          </a:p>
        </p:txBody>
      </p:sp>
      <p:sp>
        <p:nvSpPr>
          <p:cNvPr id="259" name="Google Shape;259;g1880ad9d5b6_0_19"/>
          <p:cNvSpPr txBox="1"/>
          <p:nvPr>
            <p:ph idx="1" type="body"/>
          </p:nvPr>
        </p:nvSpPr>
        <p:spPr>
          <a:xfrm>
            <a:off x="744250" y="5574825"/>
            <a:ext cx="8856300" cy="29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t>Data Source: (Alternative Fuels Data Center) </a:t>
            </a:r>
            <a:r>
              <a:rPr lang="en-US" sz="1200" u="sng">
                <a:solidFill>
                  <a:schemeClr val="hlink"/>
                </a:solidFill>
                <a:hlinkClick r:id="rId3"/>
              </a:rPr>
              <a:t>https://afdc.energy.gov/transatlas/#/?state=WA&amp;view=vehicle_count&amp;fuel=ELEC</a:t>
            </a:r>
            <a:r>
              <a:rPr lang="en-US" sz="1200"/>
              <a:t> </a:t>
            </a:r>
            <a:endParaRPr sz="1200"/>
          </a:p>
        </p:txBody>
      </p:sp>
      <p:graphicFrame>
        <p:nvGraphicFramePr>
          <p:cNvPr id="260" name="Google Shape;260;g1880ad9d5b6_0_19"/>
          <p:cNvGraphicFramePr/>
          <p:nvPr/>
        </p:nvGraphicFramePr>
        <p:xfrm>
          <a:off x="10215475" y="1012900"/>
          <a:ext cx="3000000" cy="3000000"/>
        </p:xfrm>
        <a:graphic>
          <a:graphicData uri="http://schemas.openxmlformats.org/drawingml/2006/table">
            <a:tbl>
              <a:tblPr>
                <a:noFill/>
                <a:tableStyleId>{03B90D2D-8740-40CA-BA81-C3EB6EC925F0}</a:tableStyleId>
              </a:tblPr>
              <a:tblGrid>
                <a:gridCol w="819150"/>
                <a:gridCol w="828675"/>
              </a:tblGrid>
              <a:tr h="269150">
                <a:tc>
                  <a:txBody>
                    <a:bodyPr/>
                    <a:lstStyle/>
                    <a:p>
                      <a:pPr indent="0" lvl="0" marL="0" rtl="0" algn="ctr">
                        <a:lnSpc>
                          <a:spcPct val="100000"/>
                        </a:lnSpc>
                        <a:spcBef>
                          <a:spcPts val="0"/>
                        </a:spcBef>
                        <a:spcAft>
                          <a:spcPts val="0"/>
                        </a:spcAft>
                        <a:buNone/>
                      </a:pPr>
                      <a:r>
                        <a:rPr b="1" lang="en-US" sz="1200">
                          <a:solidFill>
                            <a:schemeClr val="lt1"/>
                          </a:solidFill>
                        </a:rPr>
                        <a:t>Year</a:t>
                      </a:r>
                      <a:endParaRPr b="1" sz="1200">
                        <a:solidFill>
                          <a:schemeClr val="lt1"/>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lnSpc>
                          <a:spcPct val="100000"/>
                        </a:lnSpc>
                        <a:spcBef>
                          <a:spcPts val="0"/>
                        </a:spcBef>
                        <a:spcAft>
                          <a:spcPts val="0"/>
                        </a:spcAft>
                        <a:buNone/>
                      </a:pPr>
                      <a:r>
                        <a:rPr b="1" lang="en-US" sz="1200">
                          <a:solidFill>
                            <a:schemeClr val="lt1"/>
                          </a:solidFill>
                        </a:rPr>
                        <a:t>EV Pct.</a:t>
                      </a:r>
                      <a:endParaRPr b="1" sz="1200">
                        <a:solidFill>
                          <a:schemeClr val="lt1"/>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r>
              <a:tr h="296425">
                <a:tc>
                  <a:txBody>
                    <a:bodyPr/>
                    <a:lstStyle/>
                    <a:p>
                      <a:pPr indent="0" lvl="0" marL="0" rtl="0" algn="ctr">
                        <a:lnSpc>
                          <a:spcPct val="100000"/>
                        </a:lnSpc>
                        <a:spcBef>
                          <a:spcPts val="0"/>
                        </a:spcBef>
                        <a:spcAft>
                          <a:spcPts val="0"/>
                        </a:spcAft>
                        <a:buNone/>
                      </a:pPr>
                      <a:r>
                        <a:rPr lang="en-US" sz="1200"/>
                        <a:t>2016</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0.35%</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t>2017</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0.48%</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t>2018</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0.67%</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t>2019</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0.86%</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t>2020</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1.02%</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t>2021</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1.33%</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b="1" lang="en-US">
                          <a:solidFill>
                            <a:schemeClr val="dk2"/>
                          </a:solidFill>
                        </a:rPr>
                        <a:t>2022</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US">
                          <a:solidFill>
                            <a:schemeClr val="dk2"/>
                          </a:solidFill>
                        </a:rPr>
                        <a:t>1.59%</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2023</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1.90%</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2024</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2.24%</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2025</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2.60%</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b="1" lang="en-US">
                          <a:solidFill>
                            <a:schemeClr val="dk2"/>
                          </a:solidFill>
                        </a:rPr>
                        <a:t>2026</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US">
                          <a:solidFill>
                            <a:schemeClr val="dk2"/>
                          </a:solidFill>
                        </a:rPr>
                        <a:t>3.00%</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2027</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3.42%</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2028</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3.87%</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2029</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4.35%</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b="1" lang="en-US">
                          <a:solidFill>
                            <a:schemeClr val="dk2"/>
                          </a:solidFill>
                        </a:rPr>
                        <a:t>2030</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US">
                          <a:solidFill>
                            <a:schemeClr val="dk2"/>
                          </a:solidFill>
                        </a:rPr>
                        <a:t>4.86%</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61" name="Google Shape;261;g1880ad9d5b6_0_19"/>
          <p:cNvSpPr txBox="1"/>
          <p:nvPr>
            <p:ph idx="1" type="body"/>
          </p:nvPr>
        </p:nvSpPr>
        <p:spPr>
          <a:xfrm>
            <a:off x="6281950" y="5183901"/>
            <a:ext cx="3467700" cy="29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t>5% Error bars are added</a:t>
            </a:r>
            <a:endParaRPr sz="1200"/>
          </a:p>
        </p:txBody>
      </p:sp>
      <p:pic>
        <p:nvPicPr>
          <p:cNvPr id="262" name="Google Shape;262;g1880ad9d5b6_0_19"/>
          <p:cNvPicPr preferRelativeResize="0"/>
          <p:nvPr/>
        </p:nvPicPr>
        <p:blipFill>
          <a:blip r:embed="rId4">
            <a:alphaModFix/>
          </a:blip>
          <a:stretch>
            <a:fillRect/>
          </a:stretch>
        </p:blipFill>
        <p:spPr>
          <a:xfrm>
            <a:off x="4502073" y="2267576"/>
            <a:ext cx="5553325" cy="2763925"/>
          </a:xfrm>
          <a:prstGeom prst="rect">
            <a:avLst/>
          </a:prstGeom>
          <a:noFill/>
          <a:ln>
            <a:noFill/>
          </a:ln>
        </p:spPr>
      </p:pic>
      <p:pic>
        <p:nvPicPr>
          <p:cNvPr id="263" name="Google Shape;263;g1880ad9d5b6_0_19"/>
          <p:cNvPicPr preferRelativeResize="0"/>
          <p:nvPr/>
        </p:nvPicPr>
        <p:blipFill>
          <a:blip r:embed="rId5">
            <a:alphaModFix/>
          </a:blip>
          <a:stretch>
            <a:fillRect/>
          </a:stretch>
        </p:blipFill>
        <p:spPr>
          <a:xfrm>
            <a:off x="656800" y="2263150"/>
            <a:ext cx="3845264" cy="2772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880ad9d5b6_0_14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269" name="Google Shape;269;g1880ad9d5b6_0_141"/>
          <p:cNvSpPr txBox="1"/>
          <p:nvPr/>
        </p:nvSpPr>
        <p:spPr>
          <a:xfrm>
            <a:off x="8443575" y="393525"/>
            <a:ext cx="35772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pic>
        <p:nvPicPr>
          <p:cNvPr id="270" name="Google Shape;270;g1880ad9d5b6_0_141"/>
          <p:cNvPicPr preferRelativeResize="0"/>
          <p:nvPr/>
        </p:nvPicPr>
        <p:blipFill>
          <a:blip r:embed="rId3">
            <a:alphaModFix/>
          </a:blip>
          <a:stretch>
            <a:fillRect/>
          </a:stretch>
        </p:blipFill>
        <p:spPr>
          <a:xfrm>
            <a:off x="3487275" y="1036210"/>
            <a:ext cx="2407051" cy="5155639"/>
          </a:xfrm>
          <a:prstGeom prst="rect">
            <a:avLst/>
          </a:prstGeom>
          <a:noFill/>
          <a:ln>
            <a:noFill/>
          </a:ln>
        </p:spPr>
      </p:pic>
      <p:sp>
        <p:nvSpPr>
          <p:cNvPr id="271" name="Google Shape;271;g1880ad9d5b6_0_141"/>
          <p:cNvSpPr/>
          <p:nvPr/>
        </p:nvSpPr>
        <p:spPr>
          <a:xfrm>
            <a:off x="1080075" y="1036200"/>
            <a:ext cx="2407200" cy="17883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lt1"/>
                </a:solidFill>
              </a:rPr>
              <a:t>Model LAST WEEK</a:t>
            </a:r>
            <a:r>
              <a:rPr b="1" lang="en-US">
                <a:solidFill>
                  <a:schemeClr val="lt1"/>
                </a:solidFill>
              </a:rPr>
              <a:t> </a:t>
            </a:r>
            <a:endParaRPr b="1">
              <a:solidFill>
                <a:schemeClr val="lt1"/>
              </a:solidFill>
            </a:endParaRPr>
          </a:p>
          <a:p>
            <a:pPr indent="0" lvl="0" marL="0" rtl="0" algn="l">
              <a:spcBef>
                <a:spcPts val="1000"/>
              </a:spcBef>
              <a:spcAft>
                <a:spcPts val="0"/>
              </a:spcAft>
              <a:buNone/>
            </a:pPr>
            <a:r>
              <a:rPr b="1" lang="en-US">
                <a:solidFill>
                  <a:schemeClr val="lt1"/>
                </a:solidFill>
              </a:rPr>
              <a:t>EV% = </a:t>
            </a:r>
            <a:r>
              <a:rPr b="1" lang="en-US" sz="2000">
                <a:solidFill>
                  <a:schemeClr val="lt1"/>
                </a:solidFill>
              </a:rPr>
              <a:t>0.8%</a:t>
            </a:r>
            <a:endParaRPr b="1" sz="2000">
              <a:solidFill>
                <a:schemeClr val="lt1"/>
              </a:solidFill>
            </a:endParaRPr>
          </a:p>
          <a:p>
            <a:pPr indent="0" lvl="0" marL="0" rtl="0" algn="l">
              <a:spcBef>
                <a:spcPts val="1000"/>
              </a:spcBef>
              <a:spcAft>
                <a:spcPts val="0"/>
              </a:spcAft>
              <a:buNone/>
            </a:pPr>
            <a:r>
              <a:t/>
            </a:r>
            <a:endParaRPr b="1">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Suggested</a:t>
            </a:r>
            <a:r>
              <a:rPr b="1" lang="en-US">
                <a:solidFill>
                  <a:schemeClr val="lt1"/>
                </a:solidFill>
              </a:rPr>
              <a:t> </a:t>
            </a:r>
            <a:r>
              <a:rPr b="1" lang="en-US" sz="2000">
                <a:solidFill>
                  <a:schemeClr val="lt1"/>
                </a:solidFill>
              </a:rPr>
              <a:t>9</a:t>
            </a:r>
            <a:r>
              <a:rPr b="1" lang="en-US">
                <a:solidFill>
                  <a:schemeClr val="lt1"/>
                </a:solidFill>
              </a:rPr>
              <a:t> </a:t>
            </a:r>
            <a:r>
              <a:rPr lang="en-US">
                <a:solidFill>
                  <a:schemeClr val="lt1"/>
                </a:solidFill>
              </a:rPr>
              <a:t>locations</a:t>
            </a:r>
            <a:endParaRPr b="1" sz="1500">
              <a:solidFill>
                <a:schemeClr val="lt1"/>
              </a:solidFill>
            </a:endParaRPr>
          </a:p>
        </p:txBody>
      </p:sp>
      <p:sp>
        <p:nvSpPr>
          <p:cNvPr id="272" name="Google Shape;272;g1880ad9d5b6_0_141"/>
          <p:cNvSpPr/>
          <p:nvPr/>
        </p:nvSpPr>
        <p:spPr>
          <a:xfrm>
            <a:off x="4215975" y="2218225"/>
            <a:ext cx="831300" cy="83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1880ad9d5b6_0_141"/>
          <p:cNvSpPr txBox="1"/>
          <p:nvPr/>
        </p:nvSpPr>
        <p:spPr>
          <a:xfrm>
            <a:off x="1105725" y="5699250"/>
            <a:ext cx="235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2"/>
                </a:solidFill>
              </a:rPr>
              <a:t>Model version: pandas: 1.3.5, gurobipy: 9.5.2 (detail see appendix)</a:t>
            </a:r>
            <a:endParaRPr/>
          </a:p>
        </p:txBody>
      </p:sp>
      <p:sp>
        <p:nvSpPr>
          <p:cNvPr id="274" name="Google Shape;274;g1880ad9d5b6_0_141"/>
          <p:cNvSpPr/>
          <p:nvPr/>
        </p:nvSpPr>
        <p:spPr>
          <a:xfrm>
            <a:off x="9369825" y="2958300"/>
            <a:ext cx="941400" cy="941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1880ad9d5b6_0_141"/>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Result - Current Demand Scenario (2022)</a:t>
            </a:r>
            <a:endParaRPr sz="2800"/>
          </a:p>
        </p:txBody>
      </p:sp>
      <p:pic>
        <p:nvPicPr>
          <p:cNvPr id="276" name="Google Shape;276;g1880ad9d5b6_0_141"/>
          <p:cNvPicPr preferRelativeResize="0"/>
          <p:nvPr/>
        </p:nvPicPr>
        <p:blipFill>
          <a:blip r:embed="rId4">
            <a:alphaModFix/>
          </a:blip>
          <a:stretch>
            <a:fillRect/>
          </a:stretch>
        </p:blipFill>
        <p:spPr>
          <a:xfrm>
            <a:off x="8636925" y="1062587"/>
            <a:ext cx="2407200" cy="5102872"/>
          </a:xfrm>
          <a:prstGeom prst="rect">
            <a:avLst/>
          </a:prstGeom>
          <a:noFill/>
          <a:ln>
            <a:noFill/>
          </a:ln>
        </p:spPr>
      </p:pic>
      <p:sp>
        <p:nvSpPr>
          <p:cNvPr id="277" name="Google Shape;277;g1880ad9d5b6_0_141"/>
          <p:cNvSpPr/>
          <p:nvPr/>
        </p:nvSpPr>
        <p:spPr>
          <a:xfrm>
            <a:off x="6229700" y="1036200"/>
            <a:ext cx="2407200" cy="17883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Model THIS WEEK</a:t>
            </a:r>
            <a:endParaRPr b="1">
              <a:solidFill>
                <a:schemeClr val="lt1"/>
              </a:solidFill>
            </a:endParaRPr>
          </a:p>
          <a:p>
            <a:pPr indent="0" lvl="0" marL="0" rtl="0" algn="l">
              <a:spcBef>
                <a:spcPts val="1000"/>
              </a:spcBef>
              <a:spcAft>
                <a:spcPts val="0"/>
              </a:spcAft>
              <a:buNone/>
            </a:pPr>
            <a:r>
              <a:rPr b="1" lang="en-US">
                <a:solidFill>
                  <a:schemeClr val="lt1"/>
                </a:solidFill>
              </a:rPr>
              <a:t>EV% = </a:t>
            </a:r>
            <a:r>
              <a:rPr b="1" lang="en-US" sz="2000">
                <a:solidFill>
                  <a:schemeClr val="lt1"/>
                </a:solidFill>
              </a:rPr>
              <a:t>1.6%</a:t>
            </a:r>
            <a:endParaRPr b="1" sz="2000">
              <a:solidFill>
                <a:schemeClr val="lt1"/>
              </a:solidFill>
            </a:endParaRPr>
          </a:p>
          <a:p>
            <a:pPr indent="0" lvl="0" marL="0" rtl="0" algn="l">
              <a:spcBef>
                <a:spcPts val="1000"/>
              </a:spcBef>
              <a:spcAft>
                <a:spcPts val="0"/>
              </a:spcAft>
              <a:buNone/>
            </a:pPr>
            <a:r>
              <a:t/>
            </a:r>
            <a:endParaRPr b="1">
              <a:solidFill>
                <a:schemeClr val="lt1"/>
              </a:solidFill>
            </a:endParaRPr>
          </a:p>
          <a:p>
            <a:pPr indent="0" lvl="0" marL="0" rtl="0" algn="l">
              <a:spcBef>
                <a:spcPts val="0"/>
              </a:spcBef>
              <a:spcAft>
                <a:spcPts val="0"/>
              </a:spcAft>
              <a:buNone/>
            </a:pPr>
            <a:r>
              <a:rPr lang="en-US">
                <a:solidFill>
                  <a:schemeClr val="lt1"/>
                </a:solidFill>
              </a:rPr>
              <a:t>Suggested</a:t>
            </a:r>
            <a:r>
              <a:rPr b="1" lang="en-US">
                <a:solidFill>
                  <a:schemeClr val="lt1"/>
                </a:solidFill>
              </a:rPr>
              <a:t> </a:t>
            </a:r>
            <a:r>
              <a:rPr b="1" lang="en-US" sz="2000">
                <a:solidFill>
                  <a:schemeClr val="lt1"/>
                </a:solidFill>
              </a:rPr>
              <a:t>11</a:t>
            </a:r>
            <a:r>
              <a:rPr b="1" lang="en-US">
                <a:solidFill>
                  <a:schemeClr val="lt1"/>
                </a:solidFill>
              </a:rPr>
              <a:t> </a:t>
            </a:r>
            <a:r>
              <a:rPr lang="en-US">
                <a:solidFill>
                  <a:schemeClr val="lt1"/>
                </a:solidFill>
              </a:rPr>
              <a:t>locations</a:t>
            </a:r>
            <a:endParaRPr b="1" sz="1500">
              <a:solidFill>
                <a:schemeClr val="lt1"/>
              </a:solidFill>
            </a:endParaRPr>
          </a:p>
        </p:txBody>
      </p:sp>
      <p:sp>
        <p:nvSpPr>
          <p:cNvPr id="278" name="Google Shape;278;g1880ad9d5b6_0_141"/>
          <p:cNvSpPr/>
          <p:nvPr/>
        </p:nvSpPr>
        <p:spPr>
          <a:xfrm>
            <a:off x="9424875" y="2218225"/>
            <a:ext cx="831300" cy="83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1880ad9d5b6_0_141"/>
          <p:cNvSpPr txBox="1"/>
          <p:nvPr/>
        </p:nvSpPr>
        <p:spPr>
          <a:xfrm>
            <a:off x="6087675" y="3049525"/>
            <a:ext cx="2355900" cy="1262100"/>
          </a:xfrm>
          <a:prstGeom prst="rect">
            <a:avLst/>
          </a:prstGeom>
          <a:noFill/>
          <a:ln cap="flat" cmpd="sng" w="19050">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More locations appeared because </a:t>
            </a:r>
            <a:r>
              <a:rPr lang="en-US">
                <a:solidFill>
                  <a:schemeClr val="dk2"/>
                </a:solidFill>
              </a:rPr>
              <a:t>we extended the constraint of distance to highway from 1 to 5 miles driving distance</a:t>
            </a:r>
            <a:endParaRPr b="1">
              <a:solidFill>
                <a:schemeClr val="dk2"/>
              </a:solidFill>
            </a:endParaRPr>
          </a:p>
        </p:txBody>
      </p:sp>
      <p:cxnSp>
        <p:nvCxnSpPr>
          <p:cNvPr id="280" name="Google Shape;280;g1880ad9d5b6_0_141"/>
          <p:cNvCxnSpPr>
            <a:stCxn id="278" idx="3"/>
          </p:cNvCxnSpPr>
          <p:nvPr/>
        </p:nvCxnSpPr>
        <p:spPr>
          <a:xfrm flipH="1">
            <a:off x="8461516" y="2927784"/>
            <a:ext cx="1085100" cy="741000"/>
          </a:xfrm>
          <a:prstGeom prst="straightConnector1">
            <a:avLst/>
          </a:prstGeom>
          <a:noFill/>
          <a:ln cap="flat" cmpd="sng" w="19050">
            <a:solidFill>
              <a:srgbClr val="0091DA"/>
            </a:solidFill>
            <a:prstDash val="dash"/>
            <a:round/>
            <a:headEnd len="med" w="med" type="none"/>
            <a:tailEnd len="med" w="med" type="none"/>
          </a:ln>
        </p:spPr>
      </p:cxnSp>
      <p:sp>
        <p:nvSpPr>
          <p:cNvPr id="281" name="Google Shape;281;g1880ad9d5b6_0_141"/>
          <p:cNvSpPr/>
          <p:nvPr/>
        </p:nvSpPr>
        <p:spPr>
          <a:xfrm>
            <a:off x="6087675" y="4536650"/>
            <a:ext cx="2355900" cy="941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rPr>
              <a:t>Now we have the </a:t>
            </a:r>
            <a:r>
              <a:rPr b="1" lang="en-US">
                <a:solidFill>
                  <a:schemeClr val="dk2"/>
                </a:solidFill>
              </a:rPr>
              <a:t>#</a:t>
            </a:r>
            <a:r>
              <a:rPr b="1" lang="en-US">
                <a:solidFill>
                  <a:schemeClr val="dk2"/>
                </a:solidFill>
              </a:rPr>
              <a:t> of chargers</a:t>
            </a:r>
            <a:r>
              <a:rPr lang="en-US">
                <a:solidFill>
                  <a:schemeClr val="dk2"/>
                </a:solidFill>
              </a:rPr>
              <a:t> on the proposed locations</a:t>
            </a:r>
            <a:endParaRPr>
              <a:solidFill>
                <a:schemeClr val="dk2"/>
              </a:solidFill>
            </a:endParaRPr>
          </a:p>
        </p:txBody>
      </p:sp>
      <p:sp>
        <p:nvSpPr>
          <p:cNvPr id="282" name="Google Shape;282;g1880ad9d5b6_0_141"/>
          <p:cNvSpPr txBox="1"/>
          <p:nvPr/>
        </p:nvSpPr>
        <p:spPr>
          <a:xfrm>
            <a:off x="1079925" y="5083650"/>
            <a:ext cx="2214000" cy="615600"/>
          </a:xfrm>
          <a:prstGeom prst="rect">
            <a:avLst/>
          </a:prstGeom>
          <a:noFill/>
          <a:ln cap="flat" cmpd="sng" w="19050">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 Graph is in </a:t>
            </a:r>
            <a:r>
              <a:rPr lang="en-US">
                <a:solidFill>
                  <a:schemeClr val="dk2"/>
                </a:solidFill>
              </a:rPr>
              <a:t>I-5 South area as an example</a:t>
            </a:r>
            <a:endParaRPr b="1">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880ad9d5b6_0_35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288" name="Google Shape;288;g1880ad9d5b6_0_351"/>
          <p:cNvSpPr txBox="1"/>
          <p:nvPr/>
        </p:nvSpPr>
        <p:spPr>
          <a:xfrm>
            <a:off x="1105725" y="5699250"/>
            <a:ext cx="235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2"/>
                </a:solidFill>
              </a:rPr>
              <a:t>Model version: pandas: 1.3.5, gurobipy: 9.5.2 (detail see appendix)</a:t>
            </a:r>
            <a:endParaRPr/>
          </a:p>
        </p:txBody>
      </p:sp>
      <p:sp>
        <p:nvSpPr>
          <p:cNvPr id="289" name="Google Shape;289;g1880ad9d5b6_0_351"/>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Result - Future Demand Scenario</a:t>
            </a:r>
            <a:endParaRPr sz="2800"/>
          </a:p>
        </p:txBody>
      </p:sp>
      <p:pic>
        <p:nvPicPr>
          <p:cNvPr id="290" name="Google Shape;290;g1880ad9d5b6_0_351"/>
          <p:cNvPicPr preferRelativeResize="0"/>
          <p:nvPr/>
        </p:nvPicPr>
        <p:blipFill>
          <a:blip r:embed="rId3">
            <a:alphaModFix/>
          </a:blip>
          <a:stretch>
            <a:fillRect/>
          </a:stretch>
        </p:blipFill>
        <p:spPr>
          <a:xfrm>
            <a:off x="8636900" y="1036204"/>
            <a:ext cx="2407200" cy="5103997"/>
          </a:xfrm>
          <a:prstGeom prst="rect">
            <a:avLst/>
          </a:prstGeom>
          <a:noFill/>
          <a:ln>
            <a:noFill/>
          </a:ln>
        </p:spPr>
      </p:pic>
      <p:pic>
        <p:nvPicPr>
          <p:cNvPr id="291" name="Google Shape;291;g1880ad9d5b6_0_351"/>
          <p:cNvPicPr preferRelativeResize="0"/>
          <p:nvPr/>
        </p:nvPicPr>
        <p:blipFill>
          <a:blip r:embed="rId4">
            <a:alphaModFix/>
          </a:blip>
          <a:stretch>
            <a:fillRect/>
          </a:stretch>
        </p:blipFill>
        <p:spPr>
          <a:xfrm>
            <a:off x="3487275" y="1036206"/>
            <a:ext cx="2407200" cy="5141445"/>
          </a:xfrm>
          <a:prstGeom prst="rect">
            <a:avLst/>
          </a:prstGeom>
          <a:noFill/>
          <a:ln>
            <a:noFill/>
          </a:ln>
        </p:spPr>
      </p:pic>
      <p:sp>
        <p:nvSpPr>
          <p:cNvPr id="292" name="Google Shape;292;g1880ad9d5b6_0_351"/>
          <p:cNvSpPr/>
          <p:nvPr/>
        </p:nvSpPr>
        <p:spPr>
          <a:xfrm>
            <a:off x="1080075" y="1036200"/>
            <a:ext cx="2407200" cy="17883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lt1"/>
                </a:solidFill>
              </a:rPr>
              <a:t>Future:</a:t>
            </a:r>
            <a:r>
              <a:rPr b="1" lang="en-US" sz="2000">
                <a:solidFill>
                  <a:schemeClr val="lt1"/>
                </a:solidFill>
              </a:rPr>
              <a:t> 2026</a:t>
            </a:r>
            <a:r>
              <a:rPr b="1" lang="en-US" sz="2000">
                <a:solidFill>
                  <a:schemeClr val="lt1"/>
                </a:solidFill>
              </a:rPr>
              <a:t> </a:t>
            </a:r>
            <a:endParaRPr b="1" sz="2000">
              <a:solidFill>
                <a:schemeClr val="lt1"/>
              </a:solidFill>
            </a:endParaRPr>
          </a:p>
          <a:p>
            <a:pPr indent="0" lvl="0" marL="0" rtl="0" algn="l">
              <a:spcBef>
                <a:spcPts val="1000"/>
              </a:spcBef>
              <a:spcAft>
                <a:spcPts val="0"/>
              </a:spcAft>
              <a:buNone/>
            </a:pPr>
            <a:r>
              <a:rPr b="1" lang="en-US">
                <a:solidFill>
                  <a:schemeClr val="lt1"/>
                </a:solidFill>
              </a:rPr>
              <a:t>EV% = </a:t>
            </a:r>
            <a:r>
              <a:rPr b="1" lang="en-US" sz="2000">
                <a:solidFill>
                  <a:schemeClr val="lt1"/>
                </a:solidFill>
              </a:rPr>
              <a:t>3%</a:t>
            </a:r>
            <a:endParaRPr b="1" sz="2000">
              <a:solidFill>
                <a:schemeClr val="lt1"/>
              </a:solidFill>
            </a:endParaRPr>
          </a:p>
          <a:p>
            <a:pPr indent="0" lvl="0" marL="0" rtl="0" algn="l">
              <a:spcBef>
                <a:spcPts val="1000"/>
              </a:spcBef>
              <a:spcAft>
                <a:spcPts val="0"/>
              </a:spcAft>
              <a:buNone/>
            </a:pPr>
            <a:r>
              <a:t/>
            </a:r>
            <a:endParaRPr b="1">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Suggested</a:t>
            </a:r>
            <a:r>
              <a:rPr b="1" lang="en-US">
                <a:solidFill>
                  <a:schemeClr val="lt1"/>
                </a:solidFill>
              </a:rPr>
              <a:t> </a:t>
            </a:r>
            <a:r>
              <a:rPr b="1" lang="en-US" sz="2000">
                <a:solidFill>
                  <a:schemeClr val="lt1"/>
                </a:solidFill>
              </a:rPr>
              <a:t>12</a:t>
            </a:r>
            <a:r>
              <a:rPr b="1" lang="en-US">
                <a:solidFill>
                  <a:schemeClr val="lt1"/>
                </a:solidFill>
              </a:rPr>
              <a:t> </a:t>
            </a:r>
            <a:r>
              <a:rPr lang="en-US">
                <a:solidFill>
                  <a:schemeClr val="lt1"/>
                </a:solidFill>
              </a:rPr>
              <a:t>locations</a:t>
            </a:r>
            <a:endParaRPr b="1" sz="1500">
              <a:solidFill>
                <a:schemeClr val="lt1"/>
              </a:solidFill>
            </a:endParaRPr>
          </a:p>
        </p:txBody>
      </p:sp>
      <p:sp>
        <p:nvSpPr>
          <p:cNvPr id="293" name="Google Shape;293;g1880ad9d5b6_0_351"/>
          <p:cNvSpPr/>
          <p:nvPr/>
        </p:nvSpPr>
        <p:spPr>
          <a:xfrm>
            <a:off x="6229700" y="1036200"/>
            <a:ext cx="2407200" cy="17883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Future:</a:t>
            </a:r>
            <a:r>
              <a:rPr b="1" lang="en-US" sz="2000">
                <a:solidFill>
                  <a:schemeClr val="lt1"/>
                </a:solidFill>
              </a:rPr>
              <a:t> 2030</a:t>
            </a:r>
            <a:endParaRPr b="1" sz="2000">
              <a:solidFill>
                <a:schemeClr val="lt1"/>
              </a:solidFill>
            </a:endParaRPr>
          </a:p>
          <a:p>
            <a:pPr indent="0" lvl="0" marL="0" rtl="0" algn="l">
              <a:spcBef>
                <a:spcPts val="1000"/>
              </a:spcBef>
              <a:spcAft>
                <a:spcPts val="0"/>
              </a:spcAft>
              <a:buNone/>
            </a:pPr>
            <a:r>
              <a:rPr b="1" lang="en-US">
                <a:solidFill>
                  <a:schemeClr val="lt1"/>
                </a:solidFill>
              </a:rPr>
              <a:t>EV% = </a:t>
            </a:r>
            <a:r>
              <a:rPr b="1" lang="en-US" sz="2000">
                <a:solidFill>
                  <a:schemeClr val="lt1"/>
                </a:solidFill>
              </a:rPr>
              <a:t>5%</a:t>
            </a:r>
            <a:endParaRPr b="1" sz="2000">
              <a:solidFill>
                <a:schemeClr val="lt1"/>
              </a:solidFill>
            </a:endParaRPr>
          </a:p>
          <a:p>
            <a:pPr indent="0" lvl="0" marL="0" rtl="0" algn="l">
              <a:spcBef>
                <a:spcPts val="1000"/>
              </a:spcBef>
              <a:spcAft>
                <a:spcPts val="0"/>
              </a:spcAft>
              <a:buNone/>
            </a:pPr>
            <a:r>
              <a:t/>
            </a:r>
            <a:endParaRPr b="1">
              <a:solidFill>
                <a:schemeClr val="lt1"/>
              </a:solidFill>
            </a:endParaRPr>
          </a:p>
          <a:p>
            <a:pPr indent="0" lvl="0" marL="0" rtl="0" algn="l">
              <a:spcBef>
                <a:spcPts val="0"/>
              </a:spcBef>
              <a:spcAft>
                <a:spcPts val="0"/>
              </a:spcAft>
              <a:buNone/>
            </a:pPr>
            <a:r>
              <a:rPr lang="en-US">
                <a:solidFill>
                  <a:schemeClr val="lt1"/>
                </a:solidFill>
              </a:rPr>
              <a:t>Suggested</a:t>
            </a:r>
            <a:r>
              <a:rPr b="1" lang="en-US" sz="2000">
                <a:solidFill>
                  <a:schemeClr val="lt1"/>
                </a:solidFill>
              </a:rPr>
              <a:t> 15</a:t>
            </a:r>
            <a:r>
              <a:rPr b="1" lang="en-US">
                <a:solidFill>
                  <a:schemeClr val="lt1"/>
                </a:solidFill>
              </a:rPr>
              <a:t> </a:t>
            </a:r>
            <a:r>
              <a:rPr lang="en-US">
                <a:solidFill>
                  <a:schemeClr val="lt1"/>
                </a:solidFill>
              </a:rPr>
              <a:t>locations</a:t>
            </a:r>
            <a:endParaRPr b="1" sz="1500">
              <a:solidFill>
                <a:schemeClr val="lt1"/>
              </a:solidFill>
            </a:endParaRPr>
          </a:p>
        </p:txBody>
      </p:sp>
      <p:sp>
        <p:nvSpPr>
          <p:cNvPr id="294" name="Google Shape;294;g1880ad9d5b6_0_351"/>
          <p:cNvSpPr txBox="1"/>
          <p:nvPr/>
        </p:nvSpPr>
        <p:spPr>
          <a:xfrm>
            <a:off x="8443575" y="393525"/>
            <a:ext cx="35772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295" name="Google Shape;295;g1880ad9d5b6_0_351"/>
          <p:cNvSpPr txBox="1"/>
          <p:nvPr/>
        </p:nvSpPr>
        <p:spPr>
          <a:xfrm>
            <a:off x="6087675" y="3430525"/>
            <a:ext cx="2355900" cy="831300"/>
          </a:xfrm>
          <a:prstGeom prst="rect">
            <a:avLst/>
          </a:prstGeom>
          <a:noFill/>
          <a:ln cap="flat" cmpd="sng" w="19050">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As demand increases, </a:t>
            </a:r>
            <a:r>
              <a:rPr b="1" lang="en-US">
                <a:solidFill>
                  <a:schemeClr val="dk2"/>
                </a:solidFill>
              </a:rPr>
              <a:t># of chargers in each location increases</a:t>
            </a:r>
            <a:endParaRPr b="1">
              <a:solidFill>
                <a:schemeClr val="dk2"/>
              </a:solidFill>
            </a:endParaRPr>
          </a:p>
        </p:txBody>
      </p:sp>
      <p:sp>
        <p:nvSpPr>
          <p:cNvPr id="296" name="Google Shape;296;g1880ad9d5b6_0_351"/>
          <p:cNvSpPr/>
          <p:nvPr/>
        </p:nvSpPr>
        <p:spPr>
          <a:xfrm>
            <a:off x="9424725" y="3589825"/>
            <a:ext cx="831300" cy="83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1880ad9d5b6_0_351"/>
          <p:cNvSpPr/>
          <p:nvPr/>
        </p:nvSpPr>
        <p:spPr>
          <a:xfrm>
            <a:off x="4275225" y="3589825"/>
            <a:ext cx="831300" cy="83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880ad9d5b6_0_351"/>
          <p:cNvSpPr/>
          <p:nvPr/>
        </p:nvSpPr>
        <p:spPr>
          <a:xfrm>
            <a:off x="4829400" y="5045625"/>
            <a:ext cx="831300" cy="83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880ad9d5b6_0_351"/>
          <p:cNvSpPr/>
          <p:nvPr/>
        </p:nvSpPr>
        <p:spPr>
          <a:xfrm>
            <a:off x="9941725" y="5045625"/>
            <a:ext cx="831300" cy="83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1880ad9d5b6_0_351"/>
          <p:cNvSpPr txBox="1"/>
          <p:nvPr/>
        </p:nvSpPr>
        <p:spPr>
          <a:xfrm>
            <a:off x="6087675" y="4595325"/>
            <a:ext cx="2355900" cy="831300"/>
          </a:xfrm>
          <a:prstGeom prst="rect">
            <a:avLst/>
          </a:prstGeom>
          <a:noFill/>
          <a:ln cap="flat" cmpd="sng" w="19050">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Extra proposed EV charging locations are around </a:t>
            </a:r>
            <a:r>
              <a:rPr b="1" lang="en-US">
                <a:solidFill>
                  <a:schemeClr val="dk2"/>
                </a:solidFill>
              </a:rPr>
              <a:t>urban areas</a:t>
            </a:r>
            <a:endParaRPr b="1">
              <a:solidFill>
                <a:schemeClr val="dk2"/>
              </a:solidFill>
            </a:endParaRPr>
          </a:p>
        </p:txBody>
      </p:sp>
      <p:cxnSp>
        <p:nvCxnSpPr>
          <p:cNvPr id="301" name="Google Shape;301;g1880ad9d5b6_0_351"/>
          <p:cNvCxnSpPr/>
          <p:nvPr/>
        </p:nvCxnSpPr>
        <p:spPr>
          <a:xfrm rot="10800000">
            <a:off x="8443500" y="4999125"/>
            <a:ext cx="1005300" cy="0"/>
          </a:xfrm>
          <a:prstGeom prst="straightConnector1">
            <a:avLst/>
          </a:prstGeom>
          <a:noFill/>
          <a:ln cap="flat" cmpd="sng" w="19050">
            <a:solidFill>
              <a:srgbClr val="0091DA"/>
            </a:solidFill>
            <a:prstDash val="dash"/>
            <a:round/>
            <a:headEnd len="sm" w="sm" type="oval"/>
            <a:tailEnd len="sm" w="sm" type="none"/>
          </a:ln>
        </p:spPr>
      </p:cxnSp>
      <p:cxnSp>
        <p:nvCxnSpPr>
          <p:cNvPr id="302" name="Google Shape;302;g1880ad9d5b6_0_351"/>
          <p:cNvCxnSpPr/>
          <p:nvPr/>
        </p:nvCxnSpPr>
        <p:spPr>
          <a:xfrm rot="10800000">
            <a:off x="5082375" y="4999125"/>
            <a:ext cx="1005300" cy="0"/>
          </a:xfrm>
          <a:prstGeom prst="straightConnector1">
            <a:avLst/>
          </a:prstGeom>
          <a:noFill/>
          <a:ln cap="flat" cmpd="sng" w="19050">
            <a:solidFill>
              <a:srgbClr val="0091DA"/>
            </a:solidFill>
            <a:prstDash val="dash"/>
            <a:round/>
            <a:headEnd len="sm" w="sm" type="none"/>
            <a:tailEnd len="sm" w="sm" type="oval"/>
          </a:ln>
        </p:spPr>
      </p:cxnSp>
      <p:sp>
        <p:nvSpPr>
          <p:cNvPr id="303" name="Google Shape;303;g1880ad9d5b6_0_351"/>
          <p:cNvSpPr txBox="1"/>
          <p:nvPr/>
        </p:nvSpPr>
        <p:spPr>
          <a:xfrm>
            <a:off x="1105725" y="3430525"/>
            <a:ext cx="2188500" cy="1262100"/>
          </a:xfrm>
          <a:prstGeom prst="rect">
            <a:avLst/>
          </a:prstGeom>
          <a:noFill/>
          <a:ln cap="flat" cmpd="sng" w="19050">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No significant </a:t>
            </a:r>
            <a:r>
              <a:rPr lang="en-US">
                <a:solidFill>
                  <a:schemeClr val="dk2"/>
                </a:solidFill>
              </a:rPr>
              <a:t>difference between 2022 and 2026 scenarios -</a:t>
            </a:r>
            <a:r>
              <a:rPr b="1" lang="en-US">
                <a:solidFill>
                  <a:schemeClr val="dk2"/>
                </a:solidFill>
              </a:rPr>
              <a:t> only # of chargers in each location increases</a:t>
            </a:r>
            <a:endParaRPr b="1">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880ad9d5b6_0_37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309" name="Google Shape;309;g1880ad9d5b6_0_374"/>
          <p:cNvSpPr txBox="1"/>
          <p:nvPr/>
        </p:nvSpPr>
        <p:spPr>
          <a:xfrm>
            <a:off x="8866625" y="967500"/>
            <a:ext cx="2923500" cy="8313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310" name="Google Shape;310;g1880ad9d5b6_0_374"/>
          <p:cNvSpPr txBox="1"/>
          <p:nvPr/>
        </p:nvSpPr>
        <p:spPr>
          <a:xfrm>
            <a:off x="9560325" y="5630625"/>
            <a:ext cx="235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2"/>
                </a:solidFill>
              </a:rPr>
              <a:t>Model version: pandas: 1.3.5, gurobipy: 9.5.2 (detail see appendix)</a:t>
            </a:r>
            <a:endParaRPr/>
          </a:p>
        </p:txBody>
      </p:sp>
      <p:sp>
        <p:nvSpPr>
          <p:cNvPr id="311" name="Google Shape;311;g1880ad9d5b6_0_374"/>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Result - Other Routes: </a:t>
            </a:r>
            <a:r>
              <a:rPr lang="en-US" sz="2800"/>
              <a:t>Current Demand Scenario (2022)</a:t>
            </a:r>
            <a:endParaRPr sz="2800"/>
          </a:p>
        </p:txBody>
      </p:sp>
      <p:pic>
        <p:nvPicPr>
          <p:cNvPr id="312" name="Google Shape;312;g1880ad9d5b6_0_374"/>
          <p:cNvPicPr preferRelativeResize="0"/>
          <p:nvPr/>
        </p:nvPicPr>
        <p:blipFill>
          <a:blip r:embed="rId3">
            <a:alphaModFix/>
          </a:blip>
          <a:stretch>
            <a:fillRect/>
          </a:stretch>
        </p:blipFill>
        <p:spPr>
          <a:xfrm>
            <a:off x="2420650" y="967500"/>
            <a:ext cx="6445987" cy="4830477"/>
          </a:xfrm>
          <a:prstGeom prst="rect">
            <a:avLst/>
          </a:prstGeom>
          <a:noFill/>
          <a:ln>
            <a:noFill/>
          </a:ln>
        </p:spPr>
      </p:pic>
      <p:sp>
        <p:nvSpPr>
          <p:cNvPr id="313" name="Google Shape;313;g1880ad9d5b6_0_374"/>
          <p:cNvSpPr/>
          <p:nvPr/>
        </p:nvSpPr>
        <p:spPr>
          <a:xfrm>
            <a:off x="9223775" y="1801100"/>
            <a:ext cx="2250300" cy="1613400"/>
          </a:xfrm>
          <a:prstGeom prst="wedgeRectCallout">
            <a:avLst>
              <a:gd fmla="val -76264" name="adj1"/>
              <a:gd fmla="val 31720" name="adj2"/>
            </a:avLst>
          </a:prstGeom>
          <a:solidFill>
            <a:srgbClr val="00338D"/>
          </a:solidFill>
          <a:ln cap="flat" cmpd="sng" w="9525">
            <a:solidFill>
              <a:srgbClr val="0091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US">
                <a:solidFill>
                  <a:schemeClr val="lt1"/>
                </a:solidFill>
              </a:rPr>
              <a:t>EV% = </a:t>
            </a:r>
            <a:r>
              <a:rPr b="1" lang="en-US" sz="2000">
                <a:solidFill>
                  <a:schemeClr val="lt1"/>
                </a:solidFill>
              </a:rPr>
              <a:t>1.6%</a:t>
            </a:r>
            <a:endParaRPr b="1" sz="2000">
              <a:solidFill>
                <a:schemeClr val="lt1"/>
              </a:solidFill>
            </a:endParaRPr>
          </a:p>
          <a:p>
            <a:pPr indent="0" lvl="0" marL="0" rtl="0" algn="l">
              <a:spcBef>
                <a:spcPts val="100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Suggested a total of</a:t>
            </a:r>
            <a:r>
              <a:rPr b="1" lang="en-US">
                <a:solidFill>
                  <a:schemeClr val="lt1"/>
                </a:solidFill>
              </a:rPr>
              <a:t> </a:t>
            </a:r>
            <a:r>
              <a:rPr b="1" lang="en-US" sz="2000">
                <a:solidFill>
                  <a:schemeClr val="lt1"/>
                </a:solidFill>
              </a:rPr>
              <a:t>24</a:t>
            </a:r>
            <a:r>
              <a:rPr b="1" lang="en-US">
                <a:solidFill>
                  <a:schemeClr val="lt1"/>
                </a:solidFill>
              </a:rPr>
              <a:t> </a:t>
            </a:r>
            <a:r>
              <a:rPr lang="en-US">
                <a:solidFill>
                  <a:schemeClr val="lt1"/>
                </a:solidFill>
              </a:rPr>
              <a:t>additional EV charging station locations</a:t>
            </a:r>
            <a:endParaRPr>
              <a:solidFill>
                <a:srgbClr val="FFFFFF"/>
              </a:solidFill>
            </a:endParaRPr>
          </a:p>
        </p:txBody>
      </p:sp>
      <p:sp>
        <p:nvSpPr>
          <p:cNvPr id="314" name="Google Shape;314;g1880ad9d5b6_0_374"/>
          <p:cNvSpPr txBox="1"/>
          <p:nvPr/>
        </p:nvSpPr>
        <p:spPr>
          <a:xfrm>
            <a:off x="531249" y="2431025"/>
            <a:ext cx="1698900" cy="1708500"/>
          </a:xfrm>
          <a:prstGeom prst="rect">
            <a:avLst/>
          </a:prstGeom>
          <a:noFill/>
          <a:ln cap="flat" cmpd="sng" w="19050">
            <a:solidFill>
              <a:srgbClr val="0091DA"/>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338D"/>
                </a:solidFill>
              </a:rPr>
              <a:t>No s</a:t>
            </a:r>
            <a:r>
              <a:rPr lang="en-US">
                <a:solidFill>
                  <a:srgbClr val="00338D"/>
                </a:solidFill>
              </a:rPr>
              <a:t>uggested new EV charging location in Seattle area because we already used this area to calculate optimal ratio</a:t>
            </a:r>
            <a:r>
              <a:rPr lang="en-US" sz="1500">
                <a:solidFill>
                  <a:srgbClr val="00338D"/>
                </a:solidFill>
              </a:rPr>
              <a:t>¹</a:t>
            </a:r>
            <a:endParaRPr>
              <a:solidFill>
                <a:schemeClr val="accent1"/>
              </a:solidFill>
            </a:endParaRPr>
          </a:p>
        </p:txBody>
      </p:sp>
      <p:cxnSp>
        <p:nvCxnSpPr>
          <p:cNvPr id="315" name="Google Shape;315;g1880ad9d5b6_0_374"/>
          <p:cNvCxnSpPr>
            <a:stCxn id="316" idx="2"/>
            <a:endCxn id="314" idx="3"/>
          </p:cNvCxnSpPr>
          <p:nvPr/>
        </p:nvCxnSpPr>
        <p:spPr>
          <a:xfrm rot="10800000">
            <a:off x="2230050" y="3285275"/>
            <a:ext cx="1622700" cy="23700"/>
          </a:xfrm>
          <a:prstGeom prst="straightConnector1">
            <a:avLst/>
          </a:prstGeom>
          <a:noFill/>
          <a:ln cap="flat" cmpd="sng" w="19050">
            <a:solidFill>
              <a:srgbClr val="0091DA"/>
            </a:solidFill>
            <a:prstDash val="dash"/>
            <a:round/>
            <a:headEnd len="sm" w="sm" type="oval"/>
            <a:tailEnd len="sm" w="sm" type="none"/>
          </a:ln>
        </p:spPr>
      </p:cxnSp>
      <p:sp>
        <p:nvSpPr>
          <p:cNvPr id="316" name="Google Shape;316;g1880ad9d5b6_0_374"/>
          <p:cNvSpPr/>
          <p:nvPr/>
        </p:nvSpPr>
        <p:spPr>
          <a:xfrm>
            <a:off x="3852750" y="2893325"/>
            <a:ext cx="831300" cy="831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880ad9d5b6_0_374"/>
          <p:cNvSpPr txBox="1"/>
          <p:nvPr/>
        </p:nvSpPr>
        <p:spPr>
          <a:xfrm>
            <a:off x="495300" y="5800275"/>
            <a:ext cx="8684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Arial"/>
                <a:ea typeface="Arial"/>
                <a:cs typeface="Arial"/>
                <a:sym typeface="Arial"/>
              </a:rPr>
              <a:t>1</a:t>
            </a:r>
            <a:r>
              <a:rPr b="1" i="0" lang="en-US" sz="1200" u="none" cap="none" strike="noStrike">
                <a:solidFill>
                  <a:schemeClr val="dk2"/>
                </a:solidFill>
                <a:latin typeface="Arial"/>
                <a:ea typeface="Arial"/>
                <a:cs typeface="Arial"/>
                <a:sym typeface="Arial"/>
              </a:rPr>
              <a:t>. total traffic ratio =  traffic count within 1 miles / # of EV stations within 1 miles </a:t>
            </a:r>
            <a:r>
              <a:rPr b="0" i="0" lang="en-US" sz="1200" u="none" cap="none" strike="noStrike">
                <a:solidFill>
                  <a:schemeClr val="dk2"/>
                </a:solidFill>
                <a:latin typeface="Arial"/>
                <a:ea typeface="Arial"/>
                <a:cs typeface="Arial"/>
                <a:sym typeface="Arial"/>
              </a:rPr>
              <a:t>for each Seattle (busy) area I-5 exits</a:t>
            </a:r>
            <a:endParaRPr sz="1200">
              <a:solidFill>
                <a:schemeClr val="dk2"/>
              </a:solidFill>
            </a:endParaRPr>
          </a:p>
        </p:txBody>
      </p:sp>
      <p:sp>
        <p:nvSpPr>
          <p:cNvPr id="318" name="Google Shape;318;g1880ad9d5b6_0_374"/>
          <p:cNvSpPr/>
          <p:nvPr/>
        </p:nvSpPr>
        <p:spPr>
          <a:xfrm>
            <a:off x="6300738" y="3167250"/>
            <a:ext cx="1139700" cy="7608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1880ad9d5b6_0_374"/>
          <p:cNvSpPr txBox="1"/>
          <p:nvPr/>
        </p:nvSpPr>
        <p:spPr>
          <a:xfrm>
            <a:off x="9057113" y="3926875"/>
            <a:ext cx="2583600" cy="615600"/>
          </a:xfrm>
          <a:prstGeom prst="rect">
            <a:avLst/>
          </a:prstGeom>
          <a:noFill/>
          <a:ln cap="flat" cmpd="sng" w="19050">
            <a:solidFill>
              <a:srgbClr val="0091DA"/>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338D"/>
                </a:solidFill>
              </a:rPr>
              <a:t>Lack of existing gas station locations used as candidates</a:t>
            </a:r>
            <a:endParaRPr>
              <a:solidFill>
                <a:srgbClr val="00338D"/>
              </a:solidFill>
            </a:endParaRPr>
          </a:p>
        </p:txBody>
      </p:sp>
      <p:cxnSp>
        <p:nvCxnSpPr>
          <p:cNvPr id="320" name="Google Shape;320;g1880ad9d5b6_0_374"/>
          <p:cNvCxnSpPr>
            <a:stCxn id="318" idx="4"/>
            <a:endCxn id="318" idx="4"/>
          </p:cNvCxnSpPr>
          <p:nvPr/>
        </p:nvCxnSpPr>
        <p:spPr>
          <a:xfrm>
            <a:off x="6870588" y="3928050"/>
            <a:ext cx="0" cy="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g1880ad9d5b6_0_374"/>
          <p:cNvCxnSpPr>
            <a:stCxn id="318" idx="4"/>
            <a:endCxn id="319" idx="1"/>
          </p:cNvCxnSpPr>
          <p:nvPr/>
        </p:nvCxnSpPr>
        <p:spPr>
          <a:xfrm flipH="1" rot="-5400000">
            <a:off x="7810488" y="2988150"/>
            <a:ext cx="306600" cy="2186400"/>
          </a:xfrm>
          <a:prstGeom prst="bentConnector2">
            <a:avLst/>
          </a:prstGeom>
          <a:noFill/>
          <a:ln cap="flat" cmpd="sng" w="19050">
            <a:solidFill>
              <a:srgbClr val="0091DA"/>
            </a:solidFill>
            <a:prstDash val="dash"/>
            <a:round/>
            <a:headEnd len="sm" w="sm" type="oval"/>
            <a:tailEnd len="sm" w="sm" type="none"/>
          </a:ln>
        </p:spPr>
      </p:cxnSp>
      <p:sp>
        <p:nvSpPr>
          <p:cNvPr id="322" name="Google Shape;322;g1880ad9d5b6_0_374"/>
          <p:cNvSpPr txBox="1"/>
          <p:nvPr/>
        </p:nvSpPr>
        <p:spPr>
          <a:xfrm>
            <a:off x="6870588" y="2767050"/>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I-90</a:t>
            </a:r>
            <a:endParaRPr b="1">
              <a:solidFill>
                <a:srgbClr val="00338D"/>
              </a:solidFill>
            </a:endParaRPr>
          </a:p>
        </p:txBody>
      </p:sp>
      <p:cxnSp>
        <p:nvCxnSpPr>
          <p:cNvPr id="323" name="Google Shape;323;g1880ad9d5b6_0_374"/>
          <p:cNvCxnSpPr/>
          <p:nvPr/>
        </p:nvCxnSpPr>
        <p:spPr>
          <a:xfrm flipH="1">
            <a:off x="4222150" y="1960944"/>
            <a:ext cx="304800" cy="155700"/>
          </a:xfrm>
          <a:prstGeom prst="straightConnector1">
            <a:avLst/>
          </a:prstGeom>
          <a:noFill/>
          <a:ln cap="flat" cmpd="sng" w="19050">
            <a:solidFill>
              <a:srgbClr val="00338D"/>
            </a:solidFill>
            <a:prstDash val="solid"/>
            <a:round/>
            <a:headEnd len="med" w="med" type="none"/>
            <a:tailEnd len="med" w="med" type="none"/>
          </a:ln>
        </p:spPr>
      </p:cxnSp>
      <p:cxnSp>
        <p:nvCxnSpPr>
          <p:cNvPr id="324" name="Google Shape;324;g1880ad9d5b6_0_374"/>
          <p:cNvCxnSpPr/>
          <p:nvPr/>
        </p:nvCxnSpPr>
        <p:spPr>
          <a:xfrm>
            <a:off x="7232750" y="3061169"/>
            <a:ext cx="318000" cy="224100"/>
          </a:xfrm>
          <a:prstGeom prst="straightConnector1">
            <a:avLst/>
          </a:prstGeom>
          <a:noFill/>
          <a:ln cap="flat" cmpd="sng" w="19050">
            <a:solidFill>
              <a:srgbClr val="00338D"/>
            </a:solidFill>
            <a:prstDash val="solid"/>
            <a:round/>
            <a:headEnd len="med" w="med" type="none"/>
            <a:tailEnd len="med" w="med" type="none"/>
          </a:ln>
        </p:spPr>
      </p:cxnSp>
      <p:cxnSp>
        <p:nvCxnSpPr>
          <p:cNvPr id="325" name="Google Shape;325;g1880ad9d5b6_0_374"/>
          <p:cNvCxnSpPr/>
          <p:nvPr/>
        </p:nvCxnSpPr>
        <p:spPr>
          <a:xfrm flipH="1">
            <a:off x="5541850" y="4384269"/>
            <a:ext cx="97500" cy="236100"/>
          </a:xfrm>
          <a:prstGeom prst="straightConnector1">
            <a:avLst/>
          </a:prstGeom>
          <a:noFill/>
          <a:ln cap="flat" cmpd="sng" w="19050">
            <a:solidFill>
              <a:srgbClr val="00338D"/>
            </a:solidFill>
            <a:prstDash val="solid"/>
            <a:round/>
            <a:headEnd len="med" w="med" type="none"/>
            <a:tailEnd len="med" w="med" type="none"/>
          </a:ln>
        </p:spPr>
      </p:cxnSp>
      <p:sp>
        <p:nvSpPr>
          <p:cNvPr id="326" name="Google Shape;326;g1880ad9d5b6_0_374"/>
          <p:cNvSpPr txBox="1"/>
          <p:nvPr/>
        </p:nvSpPr>
        <p:spPr>
          <a:xfrm>
            <a:off x="5323888" y="4542475"/>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I-82</a:t>
            </a:r>
            <a:endParaRPr b="1">
              <a:solidFill>
                <a:srgbClr val="00338D"/>
              </a:solidFill>
            </a:endParaRPr>
          </a:p>
        </p:txBody>
      </p:sp>
      <p:sp>
        <p:nvSpPr>
          <p:cNvPr id="327" name="Google Shape;327;g1880ad9d5b6_0_374"/>
          <p:cNvSpPr txBox="1"/>
          <p:nvPr/>
        </p:nvSpPr>
        <p:spPr>
          <a:xfrm>
            <a:off x="4526938" y="1729163"/>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I-5</a:t>
            </a:r>
            <a:endParaRPr b="1">
              <a:solidFill>
                <a:srgbClr val="00338D"/>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KPMG_Widescreen_16:9 02/02/2016">
  <a:themeElements>
    <a:clrScheme name="New KPMG Colours">
      <a:dk1>
        <a:srgbClr val="000000"/>
      </a:dk1>
      <a:lt1>
        <a:srgbClr val="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2021-07-23T16:00:08Z</dcterms:created>
  <dc:creator>Son, Sydney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0x010100AD2B9F41CC46EF4BB26F6338449E7D47</vt:lpwstr>
  </property>
  <property fmtid="{D5CDD505-2E9C-101B-9397-08002B2CF9AE}" pid="3" name="ArticulateGUID">
    <vt:lpwstr>BC5E7210-29E2-4E00-84CC-DD18B540AA4B</vt:lpwstr>
  </property>
  <property fmtid="{D5CDD505-2E9C-101B-9397-08002B2CF9AE}" pid="4" name="ArticulatePath">
    <vt:lpwstr>https://kcentralint.us.kpmg.com/Tax/FutureOfMobility/BillingandInvoices/Vendor Integration and Alignment (VIA)/Deliverables/DESIGN - slide deck template</vt:lpwstr>
  </property>
  <property fmtid="{D5CDD505-2E9C-101B-9397-08002B2CF9AE}" pid="5" name="TaxKeyword">
    <vt:lpwstr>5304;#Future of Mobility|38992cee-059b-4632-b83b-66f7099b82ef</vt:lpwstr>
  </property>
  <property fmtid="{D5CDD505-2E9C-101B-9397-08002B2CF9AE}" pid="6" name="Country Applicability">
    <vt:lpwstr/>
  </property>
  <property fmtid="{D5CDD505-2E9C-101B-9397-08002B2CF9AE}" pid="7" name="Year">
    <vt:lpwstr>5335;#2021|3c8e013a-8e7c-4f48-a879-5c7882782675</vt:lpwstr>
  </property>
  <property fmtid="{D5CDD505-2E9C-101B-9397-08002B2CF9AE}" pid="8" name="Region">
    <vt:lpwstr/>
  </property>
  <property fmtid="{D5CDD505-2E9C-101B-9397-08002B2CF9AE}" pid="9" name="Tax Form Year">
    <vt:lpwstr/>
  </property>
  <property fmtid="{D5CDD505-2E9C-101B-9397-08002B2CF9AE}" pid="10" name="Industry">
    <vt:lpwstr/>
  </property>
  <property fmtid="{D5CDD505-2E9C-101B-9397-08002B2CF9AE}" pid="11" name="Service Group / Offering">
    <vt:lpwstr/>
  </property>
  <property fmtid="{D5CDD505-2E9C-101B-9397-08002B2CF9AE}" pid="12" name="Function">
    <vt:lpwstr/>
  </property>
  <property fmtid="{D5CDD505-2E9C-101B-9397-08002B2CF9AE}" pid="13" name="Tax Topic">
    <vt:lpwstr/>
  </property>
  <property fmtid="{D5CDD505-2E9C-101B-9397-08002B2CF9AE}" pid="14" name="USIndustrySector">
    <vt:lpwstr/>
  </property>
  <property fmtid="{D5CDD505-2E9C-101B-9397-08002B2CF9AE}" pid="15" name="IndustryLOBUS">
    <vt:lpwstr/>
  </property>
  <property fmtid="{D5CDD505-2E9C-101B-9397-08002B2CF9AE}" pid="16" name="Content Use">
    <vt:lpwstr>102;#Internal and External|6bab6e73-df51-4daa-bec1-7e363f8ce81a</vt:lpwstr>
  </property>
  <property fmtid="{D5CDD505-2E9C-101B-9397-08002B2CF9AE}" pid="17" name="State">
    <vt:lpwstr/>
  </property>
  <property fmtid="{D5CDD505-2E9C-101B-9397-08002B2CF9AE}" pid="18" name="USIndustrySegment">
    <vt:lpwstr/>
  </property>
  <property fmtid="{D5CDD505-2E9C-101B-9397-08002B2CF9AE}" pid="19" name="Document Type">
    <vt:lpwstr/>
  </property>
  <property fmtid="{D5CDD505-2E9C-101B-9397-08002B2CF9AE}" pid="20" name="Tax Type">
    <vt:lpwstr/>
  </property>
  <property fmtid="{D5CDD505-2E9C-101B-9397-08002B2CF9AE}" pid="21" name="Abstract">
    <vt:lpwstr>This template slide deck is an executive summary of the findings, priorities, recommendations, and next steps after having gone through the identify and diagnose stages with the client related to their GMS vendor integration and alignment.</vt:lpwstr>
  </property>
  <property fmtid="{D5CDD505-2E9C-101B-9397-08002B2CF9AE}" pid="22" name="TaxKeywordTaxHTField">
    <vt:lpwstr>Future of Mobility|38992cee-059b-4632-b83b-66f7099b82ef</vt:lpwstr>
  </property>
  <property fmtid="{D5CDD505-2E9C-101B-9397-08002B2CF9AE}" pid="23" name="PublicationDate">
    <vt:filetime>2021-01-13T00:00:00Z</vt:filetime>
  </property>
</Properties>
</file>